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352" r:id="rId3"/>
    <p:sldId id="359" r:id="rId4"/>
    <p:sldId id="376" r:id="rId5"/>
    <p:sldId id="377" r:id="rId6"/>
    <p:sldId id="379" r:id="rId7"/>
    <p:sldId id="378" r:id="rId8"/>
    <p:sldId id="380" r:id="rId9"/>
    <p:sldId id="381" r:id="rId10"/>
    <p:sldId id="364" r:id="rId11"/>
    <p:sldId id="373" r:id="rId12"/>
    <p:sldId id="374" r:id="rId13"/>
    <p:sldId id="375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F89728"/>
    <a:srgbClr val="80A0B2"/>
    <a:srgbClr val="007D57"/>
    <a:srgbClr val="0066A1"/>
    <a:srgbClr val="4F0B7B"/>
    <a:srgbClr val="91004B"/>
    <a:srgbClr val="A51140"/>
    <a:srgbClr val="3095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31" autoAdjust="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6763DC-0208-4A68-9042-DE3004E1D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042BE-9191-4884-B45E-030187CBE80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ヒラギノ角ゴ Pro W3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0E917-9359-4C4E-91DA-F7569575E33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smtClean="0">
              <a:ea typeface="ヒラギノ角ゴ Pro W3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6629400"/>
            <a:ext cx="2216150" cy="228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 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254250" y="6629400"/>
            <a:ext cx="6889750" cy="228600"/>
          </a:xfrm>
          <a:prstGeom prst="rect">
            <a:avLst/>
          </a:prstGeom>
          <a:solidFill>
            <a:srgbClr val="F8972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22433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0" y="3032125"/>
            <a:ext cx="9144000" cy="76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 </a:t>
            </a:r>
          </a:p>
        </p:txBody>
      </p:sp>
      <p:pic>
        <p:nvPicPr>
          <p:cNvPr id="7" name="Picture 26" descr="ppt_title_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proliferation_preventi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00"/>
            <a:ext cx="6781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343400"/>
            <a:ext cx="3124200" cy="685800"/>
          </a:xfrm>
        </p:spPr>
        <p:txBody>
          <a:bodyPr/>
          <a:lstStyle>
            <a:lvl1pPr marL="0" indent="0">
              <a:defRPr sz="14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3352800"/>
            <a:ext cx="6248400" cy="488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EB2F-A6CB-4FDA-A72B-A05518E9E10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1447800"/>
            <a:ext cx="173355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504825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EC816-2AC6-4CFE-9FE4-6409D6825E3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488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390900" cy="3276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0" y="2362200"/>
            <a:ext cx="3390900" cy="3276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9835E-4D7D-49E4-824F-3E8BB6F7A9B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7851-A059-4B01-B6BC-55A9119EF25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FB9E-A175-4BE1-A402-3AC9B6D6A73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3909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2362200"/>
            <a:ext cx="33909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1880-3199-4D10-B8E7-64456F4A74E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DCA3-2D3E-4987-AC55-9D12197FDC5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1CC8-2D9C-47CB-8BC9-7B4F29B254D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4032-1603-4823-B4DB-4E8215C63B8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A62C-88F1-45F3-9F71-6CD1A6EE2F2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3673A-98ED-4E4A-9029-6BE033335A4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7800"/>
            <a:ext cx="6934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6934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ppt_template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85470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5813"/>
            <a:ext cx="1943100" cy="228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/>
              <a:t>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981200" y="785813"/>
            <a:ext cx="7162800" cy="228600"/>
          </a:xfrm>
          <a:prstGeom prst="rect">
            <a:avLst/>
          </a:prstGeom>
          <a:solidFill>
            <a:srgbClr val="F8972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5943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55514D"/>
                </a:solidFill>
              </a:defRPr>
            </a:lvl1pPr>
          </a:lstStyle>
          <a:p>
            <a:pPr>
              <a:defRPr/>
            </a:pPr>
            <a:fld id="{117C20CE-5FE9-43A5-A19A-059E96F6562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248400" y="59436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>
                <a:solidFill>
                  <a:srgbClr val="55514D"/>
                </a:solidFill>
              </a:rPr>
              <a:t>www.csis.org  |</a:t>
            </a:r>
          </a:p>
        </p:txBody>
      </p:sp>
      <p:pic>
        <p:nvPicPr>
          <p:cNvPr id="2" name="Picture 9" descr="proliferation_prevention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0" y="195263"/>
            <a:ext cx="52578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ヒラギノ角ゴ Pro W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+mn-lt"/>
          <a:ea typeface="+mn-ea"/>
          <a:cs typeface="ヒラギノ角ゴ Pro W3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Font typeface="Times" pitchFamily="-111" charset="0"/>
        <a:buChar char="•"/>
        <a:defRPr sz="2000">
          <a:solidFill>
            <a:schemeClr val="tx1"/>
          </a:solidFill>
          <a:latin typeface="+mn-lt"/>
          <a:ea typeface="+mn-ea"/>
          <a:cs typeface="ヒラギノ角ゴ Pro W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ea typeface="+mn-ea"/>
          <a:cs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 b="1">
          <a:solidFill>
            <a:schemeClr val="tx1"/>
          </a:solidFill>
          <a:latin typeface="+mn-lt"/>
          <a:ea typeface="+mn-ea"/>
          <a:cs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  <a:cs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2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squassoni@csi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219200"/>
            <a:ext cx="6248400" cy="492443"/>
          </a:xfrm>
        </p:spPr>
        <p:txBody>
          <a:bodyPr/>
          <a:lstStyle/>
          <a:p>
            <a:pPr eaLnBrk="1" hangingPunct="1"/>
            <a:r>
              <a:rPr lang="en-US" dirty="0" smtClean="0"/>
              <a:t>Nuclear Safety &amp; Security in the DPRK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352800"/>
            <a:ext cx="5486400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Sharon </a:t>
            </a:r>
            <a:r>
              <a:rPr lang="en-US" b="1" dirty="0" err="1" smtClean="0"/>
              <a:t>Squassoni</a:t>
            </a:r>
            <a:endParaRPr lang="en-US" b="1" dirty="0" smtClean="0"/>
          </a:p>
          <a:p>
            <a:pPr eaLnBrk="1" hangingPunct="1"/>
            <a:r>
              <a:rPr lang="en-US" dirty="0" smtClean="0"/>
              <a:t>Senior Fellow &amp; Director</a:t>
            </a:r>
          </a:p>
          <a:p>
            <a:pPr eaLnBrk="1" hangingPunct="1"/>
            <a:r>
              <a:rPr lang="en-US" dirty="0" smtClean="0"/>
              <a:t>Proliferation Prevention Program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err="1" smtClean="0"/>
              <a:t>Asan</a:t>
            </a:r>
            <a:r>
              <a:rPr lang="en-US" i="1" dirty="0" smtClean="0"/>
              <a:t> Institute</a:t>
            </a:r>
          </a:p>
          <a:p>
            <a:pPr eaLnBrk="1" hangingPunct="1"/>
            <a:r>
              <a:rPr lang="en-US" i="1" dirty="0" smtClean="0"/>
              <a:t>“The 2012 US-North Korea Nuclear Deal and A Comprehensive Approach to the Denuclearization of North Korea”</a:t>
            </a:r>
          </a:p>
          <a:p>
            <a:pPr eaLnBrk="1" hangingPunct="1"/>
            <a:r>
              <a:rPr lang="en-US" i="1" dirty="0" smtClean="0"/>
              <a:t>Seoul, March 22, 2012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3506788" y="3263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892552"/>
          </a:xfrm>
        </p:spPr>
        <p:txBody>
          <a:bodyPr/>
          <a:lstStyle/>
          <a:p>
            <a:pPr algn="ctr"/>
            <a:r>
              <a:rPr lang="en-US" dirty="0" smtClean="0"/>
              <a:t>Potential initiatives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69342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Nuclear Safety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Materials – radiological source safety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Facilities – e.g., peer reviews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Workers, safety culture – WANO membership?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Nuclear Security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Materials – removal of HEU spent fuel from IRT-2000; conversion of fuel to LEU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Facilities/sites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Security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10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892552"/>
          </a:xfrm>
        </p:spPr>
        <p:txBody>
          <a:bodyPr/>
          <a:lstStyle/>
          <a:p>
            <a:pPr algn="ctr"/>
            <a:r>
              <a:rPr lang="en-US" dirty="0" smtClean="0"/>
              <a:t>Nuclear Safety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69342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Plugging into IAEA Nuclear Safety Action Plan – kinds of things DPRK could request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Assessments of safety (e.g., “stress tests”)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Peer reviews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Emergency Preparedness Review Missions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National regulations – Integrated Regulatory Review Service of IAEA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OSART missions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Integrated Nuclear Infrastructure Review (for states new to nuclear power)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11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892552"/>
          </a:xfrm>
        </p:spPr>
        <p:txBody>
          <a:bodyPr/>
          <a:lstStyle/>
          <a:p>
            <a:pPr algn="ctr"/>
            <a:r>
              <a:rPr lang="en-US" dirty="0" smtClean="0"/>
              <a:t>Nuclear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69342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Removal of HEU spent fuel and eventual conversion to LEU fuel of IRT-2000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No technical barriers; several precedents (Libya, US, Russia, Vietnam, Uzbekistan)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Enhance nuclear security and safety by removal of spent fuel first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Political plus – could be announced around 2014 Nuclear Security Summit; would take about 2-3 years to complete and at least $2M.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Conversion assumes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Progress toward disarmament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Return to NPT, full-scope safeguards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12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6934200" cy="892552"/>
          </a:xfrm>
        </p:spPr>
        <p:txBody>
          <a:bodyPr/>
          <a:lstStyle/>
          <a:p>
            <a:pPr algn="ctr"/>
            <a:r>
              <a:rPr lang="en-US" dirty="0" smtClean="0"/>
              <a:t>IRT-2000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69342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Longer term </a:t>
            </a:r>
            <a:r>
              <a:rPr lang="en-US" sz="2000" dirty="0" smtClean="0"/>
              <a:t>projects – LEU conversion, instrumentation &amp; control upgrade, SNF disposition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Potential activities </a:t>
            </a:r>
            <a:r>
              <a:rPr lang="en-US" dirty="0" smtClean="0"/>
              <a:t>	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Participation in RERTR, Research Reactor Fuel Management conferences, IAEA symposia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Training, fellowships at similar reactors that have converted or upgraded I&amp;C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Potential applications (1-4 years after LEU in place)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Isotope production (e.g. Mo-99)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Education </a:t>
            </a:r>
            <a:r>
              <a:rPr lang="en-US" sz="1800" smtClean="0"/>
              <a:t>&amp; training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Neutron Activation Analysis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Silicon Transmutation Doping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Neutron Radiography</a:t>
            </a:r>
          </a:p>
          <a:p>
            <a:pPr lvl="1">
              <a:buFont typeface="Wingdings" charset="2"/>
              <a:buChar char="§"/>
            </a:pPr>
            <a:r>
              <a:rPr lang="en-US" sz="1800" dirty="0" smtClean="0"/>
              <a:t>Neutron Scattering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13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803400"/>
            <a:ext cx="7772400" cy="2921000"/>
          </a:xfrm>
        </p:spPr>
        <p:txBody>
          <a:bodyPr>
            <a:spAutoFit/>
          </a:bodyPr>
          <a:lstStyle/>
          <a:p>
            <a:pPr marL="457200" lvl="1" indent="0" eaLnBrk="1" hangingPunct="1">
              <a:spcBef>
                <a:spcPct val="0"/>
              </a:spcBef>
              <a:buClr>
                <a:srgbClr val="B09060"/>
              </a:buClr>
              <a:buFontTx/>
              <a:buNone/>
            </a:pPr>
            <a:endParaRPr lang="en-US" b="1" smtClean="0">
              <a:solidFill>
                <a:schemeClr val="folHlink"/>
              </a:solidFill>
              <a:latin typeface="Garamond" pitchFamily="18" charset="0"/>
            </a:endParaRPr>
          </a:p>
          <a:p>
            <a:pPr marL="457200" lvl="1" indent="0" eaLnBrk="1" hangingPunct="1">
              <a:spcBef>
                <a:spcPct val="0"/>
              </a:spcBef>
              <a:buClr>
                <a:srgbClr val="B09060"/>
              </a:buClr>
              <a:buFontTx/>
              <a:buChar char="•"/>
            </a:pPr>
            <a:endParaRPr lang="en-US" sz="2400" b="1" smtClean="0">
              <a:solidFill>
                <a:srgbClr val="005B8E"/>
              </a:solidFill>
              <a:latin typeface="Calibri" pitchFamily="34" charset="0"/>
            </a:endParaRPr>
          </a:p>
          <a:p>
            <a:pPr eaLnBrk="1" hangingPunct="1"/>
            <a:r>
              <a:rPr lang="en-US" sz="2400" smtClean="0">
                <a:latin typeface="Calibri" pitchFamily="34" charset="0"/>
              </a:rPr>
              <a:t>Proliferation Prevention Program @ www.csis.org </a:t>
            </a:r>
          </a:p>
          <a:p>
            <a:pPr eaLnBrk="1" hangingPunct="1"/>
            <a:r>
              <a:rPr lang="en-US" sz="2400" smtClean="0">
                <a:latin typeface="Calibri" pitchFamily="34" charset="0"/>
                <a:hlinkClick r:id="rId3"/>
              </a:rPr>
              <a:t>ssquassoni@csis.org</a:t>
            </a:r>
            <a:endParaRPr lang="en-US" sz="2400" smtClean="0">
              <a:latin typeface="Calibri" pitchFamily="34" charset="0"/>
            </a:endParaRPr>
          </a:p>
          <a:p>
            <a:pPr eaLnBrk="1" hangingPunct="1"/>
            <a:r>
              <a:rPr lang="en-US" sz="2400" smtClean="0">
                <a:latin typeface="Calibri" pitchFamily="34" charset="0"/>
              </a:rPr>
              <a:t>202 775-3293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000" smtClean="0">
              <a:solidFill>
                <a:srgbClr val="FF9900"/>
              </a:solidFill>
              <a:latin typeface="Garamond" pitchFamily="18" charset="0"/>
            </a:endParaRPr>
          </a:p>
          <a:p>
            <a:pPr marL="457200" lvl="1" indent="0" eaLnBrk="1" hangingPunct="1">
              <a:spcBef>
                <a:spcPct val="0"/>
              </a:spcBef>
              <a:buClr>
                <a:srgbClr val="B09060"/>
              </a:buClr>
              <a:buFontTx/>
              <a:buNone/>
            </a:pPr>
            <a:endParaRPr lang="en-US" sz="2400" b="1" smtClean="0">
              <a:solidFill>
                <a:srgbClr val="FF9933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000" smtClean="0">
              <a:solidFill>
                <a:srgbClr val="FF9900"/>
              </a:solidFill>
              <a:latin typeface="Garamond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473200"/>
            <a:ext cx="8077200" cy="5842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20000" y="5943600"/>
            <a:ext cx="533400" cy="304800"/>
          </a:xfrm>
          <a:noFill/>
        </p:spPr>
        <p:txBody>
          <a:bodyPr/>
          <a:lstStyle/>
          <a:p>
            <a:fld id="{6003CBE1-D1A2-4842-990A-424E51981DDD}" type="slidenum">
              <a:rPr lang="en-US" smtClean="0"/>
              <a:pPr/>
              <a:t>14</a:t>
            </a:fld>
            <a:endParaRPr lang="en-US" smtClean="0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Status and concerns regarding DPRK nuclear safety &amp; security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Obstacles to and objectives for cooperation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Some specific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2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8850"/>
            <a:ext cx="6934200" cy="488950"/>
          </a:xfrm>
        </p:spPr>
        <p:txBody>
          <a:bodyPr/>
          <a:lstStyle/>
          <a:p>
            <a:pPr algn="ctr"/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010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North Korea has a full nuclear fuel cycle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Uranium mining, fuel fabrication, conversion, enrichment, reactors, reprocessing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Is building a light water reactor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Has never come into full compliance with the Nuclear Nonproliferation Treaty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IAEA monitoring conducted under Agreed Framework; initial declaration of nuclear material never verified.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Withdrew from the NPT in 2003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Has not been a member of the IAEA for decades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3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8850"/>
            <a:ext cx="6934200" cy="488950"/>
          </a:xfrm>
        </p:spPr>
        <p:txBody>
          <a:bodyPr/>
          <a:lstStyle/>
          <a:p>
            <a:pPr algn="ctr"/>
            <a:r>
              <a:rPr lang="en-US" dirty="0" smtClean="0"/>
              <a:t>Ramifications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Almost a decade in isolation from international norms, cooperation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Not a member of the Convention on Nuclear Safety, Convention on Physical Protection of Nuclear Material, ICSANT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No transparency = no opportunities to learn about best practices in nuclear safety &amp; security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4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8850"/>
            <a:ext cx="6934200" cy="488950"/>
          </a:xfrm>
        </p:spPr>
        <p:txBody>
          <a:bodyPr/>
          <a:lstStyle/>
          <a:p>
            <a:pPr algn="ctr"/>
            <a:r>
              <a:rPr lang="en-US" dirty="0" smtClean="0"/>
              <a:t>Obstacles to Cooperation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Verifying a halt in activities, dismantlement, disarmament &amp; coming into full compliance with the NPT could take years.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Expansion of commitments (e.g., to missile testing) makes full compliance even more difficult.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Sanctions under UNSCR 1718 limit what can be provided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Bar assistance to DPRK nuclear program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5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8850"/>
            <a:ext cx="6934200" cy="892552"/>
          </a:xfrm>
        </p:spPr>
        <p:txBody>
          <a:bodyPr/>
          <a:lstStyle/>
          <a:p>
            <a:pPr algn="ctr"/>
            <a:r>
              <a:rPr lang="en-US" dirty="0" smtClean="0"/>
              <a:t>Is there room for assistance on safety &amp;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Nuclear Suppliers Group guidelines prohibit exports to countries that are not NPT members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But IAEA engages in technical cooperation projects with states that are not NPT members but are IAEA members – India, Pakistan, Israel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Some countries have made exceptions for limited assistance on safety and security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U.S. assisted India before 2008 (NRC visits)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U.S. assisted Pakistan in a limited fashion on nuclear security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If done at all, needs to be done carefully and incrementally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6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8850"/>
            <a:ext cx="6934200" cy="488950"/>
          </a:xfrm>
        </p:spPr>
        <p:txBody>
          <a:bodyPr/>
          <a:lstStyle/>
          <a:p>
            <a:pPr algn="ctr"/>
            <a:r>
              <a:rPr lang="en-US" dirty="0" smtClean="0"/>
              <a:t>Objectives of Cooperation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3276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Improve transparency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Improve nuclear safety and security without assisting DPRK military capabilities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Facilitate negotiation process by encouraging two-sided cooperation in limited areas that benefit all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7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492443"/>
          </a:xfrm>
        </p:spPr>
        <p:txBody>
          <a:bodyPr/>
          <a:lstStyle/>
          <a:p>
            <a:pPr algn="ctr"/>
            <a:r>
              <a:rPr lang="en-US" dirty="0" smtClean="0"/>
              <a:t>Some possible steps on nuclear safety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15439"/>
          <a:ext cx="7848599" cy="502748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14600"/>
                <a:gridCol w="1066800"/>
                <a:gridCol w="533400"/>
                <a:gridCol w="762000"/>
                <a:gridCol w="609600"/>
                <a:gridCol w="2362199"/>
              </a:tblGrid>
              <a:tr h="365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Measure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Affecting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Short-term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Medium-term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Long-term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Prerequisite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Talks on nuclear safety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Nuclear safety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Parties willing to engage with DPRK on nuclear safety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safety missions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safety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X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Rejoin IAEA, pay dues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Sign &amp; Ratify 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Convention </a:t>
                      </a:r>
                      <a:r>
                        <a:rPr lang="en-US" sz="1200" dirty="0"/>
                        <a:t>on Nuclear </a:t>
                      </a:r>
                      <a:r>
                        <a:rPr lang="en-US" sz="1200" dirty="0" smtClean="0"/>
                        <a:t>Safety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Conventions re: Nuclear Accidents</a:t>
                      </a:r>
                      <a:endParaRPr lang="en-US" sz="12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Code of Conduct on Safety of Research Reactors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Code of Conduct on Safety/Security of Radiological Sources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Nuclear safety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X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None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Join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World Association of Nuclear Operators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safety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SimSun"/>
                          <a:cs typeface="Arial"/>
                        </a:rPr>
                        <a:t>X</a:t>
                      </a: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Commitment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to transparency &amp; peer reviews (reactor does not have to be operating)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Join World Nuclear Association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Peaceful</a:t>
                      </a:r>
                      <a:r>
                        <a:rPr lang="en-US" sz="1200" baseline="0" dirty="0" smtClean="0">
                          <a:latin typeface="+mn-lt"/>
                          <a:ea typeface="+mn-ea"/>
                          <a:cs typeface="+mn-cs"/>
                        </a:rPr>
                        <a:t> uses of nuclear energy 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Est. of private nuclear entities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Join INMM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Peaceful uses of nuclear energy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None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8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3957"/>
            <a:ext cx="8229600" cy="492443"/>
          </a:xfrm>
        </p:spPr>
        <p:txBody>
          <a:bodyPr/>
          <a:lstStyle/>
          <a:p>
            <a:pPr algn="ctr"/>
            <a:r>
              <a:rPr lang="en-US" dirty="0" smtClean="0"/>
              <a:t>Some possible steps on nuclear security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167748"/>
          <a:ext cx="7848599" cy="30138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05000"/>
                <a:gridCol w="1289197"/>
                <a:gridCol w="730102"/>
                <a:gridCol w="730102"/>
                <a:gridCol w="638840"/>
                <a:gridCol w="2555358"/>
              </a:tblGrid>
              <a:tr h="365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Measure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Affecting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Short-term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Medium-term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Long-term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</a:rPr>
                        <a:t>Prerequisite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Sign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&amp; ratify CPPNM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amendment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security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SimSun"/>
                          <a:cs typeface="Arial"/>
                        </a:rPr>
                        <a:t>X</a:t>
                      </a: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None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Sign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&amp; ratify ICSANT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security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SimSun"/>
                          <a:cs typeface="Arial"/>
                        </a:rPr>
                        <a:t>X</a:t>
                      </a: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None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Joint </a:t>
                      </a:r>
                      <a:r>
                        <a:rPr lang="en-US" sz="1200" dirty="0"/>
                        <a:t>CSSPFM, Waste Management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Spent fuel, waste safety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None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Join WINS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Nuclear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security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None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Remove HEU spent fuel from IRT reactor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SimSun"/>
                          <a:cs typeface="Times New Roman"/>
                        </a:rPr>
                        <a:t> security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SimSun"/>
                          <a:cs typeface="Arial"/>
                        </a:rPr>
                        <a:t>X</a:t>
                      </a: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SimSun"/>
                          <a:cs typeface="Times New Roman"/>
                        </a:rPr>
                        <a:t>Russian agreement, funding</a:t>
                      </a:r>
                      <a:endParaRPr lang="en-US" sz="12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Convert IRT reactor for medical radioisotope production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Nuclear</a:t>
                      </a:r>
                      <a:r>
                        <a:rPr lang="en-US" sz="1200" baseline="0" dirty="0" smtClean="0">
                          <a:latin typeface="+mn-lt"/>
                          <a:ea typeface="+mn-ea"/>
                          <a:cs typeface="+mn-cs"/>
                        </a:rPr>
                        <a:t> security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IAEA</a:t>
                      </a:r>
                      <a:r>
                        <a:rPr lang="en-US" sz="1200" baseline="0" dirty="0" smtClean="0"/>
                        <a:t> safeguards; lifting of sanctions for provision of LEU fuel; funding source</a:t>
                      </a:r>
                      <a:r>
                        <a:rPr lang="en-US" sz="1200" dirty="0" smtClean="0"/>
                        <a:t> 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07851-A059-4B01-B6BC-55A9119EF257}" type="slidenum">
              <a:rPr lang="en-US" smtClean="0"/>
              <a:pPr>
                <a:defRPr/>
              </a:pPr>
              <a:t>9</a:t>
            </a:fld>
            <a:endParaRPr lang="en-US">
              <a:solidFill>
                <a:srgbClr val="31323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oll_PP_template">
  <a:themeElements>
    <a:clrScheme name="Scholl_PP_template 13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D1CECB"/>
      </a:accent1>
      <a:accent2>
        <a:srgbClr val="004165"/>
      </a:accent2>
      <a:accent3>
        <a:srgbClr val="FFFFFF"/>
      </a:accent3>
      <a:accent4>
        <a:srgbClr val="000000"/>
      </a:accent4>
      <a:accent5>
        <a:srgbClr val="E5E3E2"/>
      </a:accent5>
      <a:accent6>
        <a:srgbClr val="003A5B"/>
      </a:accent6>
      <a:hlink>
        <a:srgbClr val="78A0B2"/>
      </a:hlink>
      <a:folHlink>
        <a:srgbClr val="AA272F"/>
      </a:folHlink>
    </a:clrScheme>
    <a:fontScheme name="Scholl_PP_templat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Scholl_P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ll_P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ll_P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ll_P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ll_P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ll_P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ll_PP_template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D1CECB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E5E3E2"/>
        </a:accent5>
        <a:accent6>
          <a:srgbClr val="003A5B"/>
        </a:accent6>
        <a:hlink>
          <a:srgbClr val="78A0B2"/>
        </a:hlink>
        <a:folHlink>
          <a:srgbClr val="AA27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778</Words>
  <Application>Microsoft Office PowerPoint</Application>
  <PresentationFormat>화면 슬라이드 쇼(4:3)</PresentationFormat>
  <Paragraphs>166</Paragraphs>
  <Slides>14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Scholl_PP_template</vt:lpstr>
      <vt:lpstr>Nuclear Safety &amp; Security in the DPRK</vt:lpstr>
      <vt:lpstr>Outline</vt:lpstr>
      <vt:lpstr>Status</vt:lpstr>
      <vt:lpstr>Ramifications</vt:lpstr>
      <vt:lpstr>Obstacles to Cooperation </vt:lpstr>
      <vt:lpstr>Is there room for assistance on safety &amp; security?</vt:lpstr>
      <vt:lpstr>Objectives of Cooperation </vt:lpstr>
      <vt:lpstr>Some possible steps on nuclear safety</vt:lpstr>
      <vt:lpstr>Some possible steps on nuclear security</vt:lpstr>
      <vt:lpstr>Potential initiatives </vt:lpstr>
      <vt:lpstr>Nuclear Safety </vt:lpstr>
      <vt:lpstr>Nuclear Security </vt:lpstr>
      <vt:lpstr>IRT-2000 </vt:lpstr>
      <vt:lpstr>Contact information</vt:lpstr>
    </vt:vector>
  </TitlesOfParts>
  <Company>CSIS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 FOR CSIS</dc:title>
  <dc:creator>Imageme08</dc:creator>
  <cp:lastModifiedBy>ASAN</cp:lastModifiedBy>
  <cp:revision>203</cp:revision>
  <dcterms:created xsi:type="dcterms:W3CDTF">2012-03-21T11:57:17Z</dcterms:created>
  <dcterms:modified xsi:type="dcterms:W3CDTF">2012-05-15T07:08:06Z</dcterms:modified>
</cp:coreProperties>
</file>