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9" r:id="rId4"/>
    <p:sldId id="258" r:id="rId5"/>
    <p:sldId id="260" r:id="rId6"/>
    <p:sldId id="263" r:id="rId7"/>
    <p:sldId id="264" r:id="rId8"/>
    <p:sldId id="265" r:id="rId9"/>
    <p:sldId id="266" r:id="rId10"/>
    <p:sldId id="267" r:id="rId11"/>
    <p:sldId id="261" r:id="rId12"/>
    <p:sldId id="262" r:id="rId13"/>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CCFF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158"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EC60C5-0ABF-4AFD-9E4C-BAD8C9BBE372}" type="datetimeFigureOut">
              <a:rPr lang="ko-KR" altLang="en-US" smtClean="0"/>
              <a:pPr/>
              <a:t>2012-05-15</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A8C29A-950B-47E2-8A9A-F229B4700E3E}" type="slidenum">
              <a:rPr lang="ko-KR" altLang="en-US" smtClean="0"/>
              <a:pPr/>
              <a:t>‹#›</a:t>
            </a:fld>
            <a:endParaRPr lang="ko-KR" altLang="en-US"/>
          </a:p>
        </p:txBody>
      </p:sp>
    </p:spTree>
    <p:extLst>
      <p:ext uri="{BB962C8B-B14F-4D97-AF65-F5344CB8AC3E}">
        <p14:creationId xmlns="" xmlns:p14="http://schemas.microsoft.com/office/powerpoint/2010/main" val="214902953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Today I would like to open my</a:t>
            </a:r>
            <a:r>
              <a:rPr lang="en-US" altLang="ko-KR" baseline="0" dirty="0" smtClean="0"/>
              <a:t> talk with the story of Apple. As you know Apple started to launch a new I-PAD early this month. Many hundreds of people waited the lines over night before the apple stores around the world just to purchase a new </a:t>
            </a:r>
            <a:r>
              <a:rPr lang="en-US" altLang="ko-KR" baseline="0" dirty="0" err="1" smtClean="0"/>
              <a:t>iPAD</a:t>
            </a:r>
            <a:r>
              <a:rPr lang="en-US" altLang="ko-KR" baseline="0" dirty="0" smtClean="0"/>
              <a:t>.</a:t>
            </a:r>
          </a:p>
          <a:p>
            <a:r>
              <a:rPr lang="en-US" altLang="ko-KR" baseline="0" dirty="0" smtClean="0"/>
              <a:t>Many people might recognize the Apple as a leader with innovation.</a:t>
            </a:r>
          </a:p>
          <a:p>
            <a:r>
              <a:rPr lang="en-US" altLang="ko-KR" baseline="0" dirty="0" smtClean="0"/>
              <a:t>However to me the success story of the Apple explicitly demonstrates the importance of the synergy effect of the innovative minds with the vale of old lessons throughout the history. In the middle of 80’s and 90’s the Apple was almost broke. But in these rainy days the Apple learned the lessons such as importance of the simplicity and the customer first products such as iPhone and </a:t>
            </a:r>
            <a:r>
              <a:rPr lang="en-US" altLang="ko-KR" baseline="0" dirty="0" err="1" smtClean="0"/>
              <a:t>Ipod</a:t>
            </a:r>
            <a:r>
              <a:rPr lang="en-US" altLang="ko-KR" baseline="0" dirty="0" smtClean="0"/>
              <a:t>. In addition all the Apple products comes from the team effort from the international community. If you just open up the new i-PAD, you can easily find out that all the key components come from its rivals such as SAMSUNG in Korea.</a:t>
            </a:r>
          </a:p>
          <a:p>
            <a:r>
              <a:rPr lang="en-US" altLang="ko-KR" dirty="0" smtClean="0"/>
              <a:t>The</a:t>
            </a:r>
            <a:r>
              <a:rPr lang="en-US" altLang="ko-KR" baseline="0" dirty="0" smtClean="0"/>
              <a:t> value of a paradigm with innovative ways of thinking and lessons from the history in association with the international cooperation is the key message for the entire global community including our world, the nuclear society</a:t>
            </a:r>
            <a:endParaRPr lang="ko-KR" altLang="en-US" dirty="0"/>
          </a:p>
        </p:txBody>
      </p:sp>
      <p:sp>
        <p:nvSpPr>
          <p:cNvPr id="4" name="슬라이드 번호 개체 틀 3"/>
          <p:cNvSpPr>
            <a:spLocks noGrp="1"/>
          </p:cNvSpPr>
          <p:nvPr>
            <p:ph type="sldNum" sz="quarter" idx="10"/>
          </p:nvPr>
        </p:nvSpPr>
        <p:spPr/>
        <p:txBody>
          <a:bodyPr/>
          <a:lstStyle/>
          <a:p>
            <a:fld id="{C5A8C29A-950B-47E2-8A9A-F229B4700E3E}" type="slidenum">
              <a:rPr lang="ko-KR" altLang="en-US" smtClean="0"/>
              <a:pPr/>
              <a:t>2</a:t>
            </a:fld>
            <a:endParaRPr lang="ko-KR" altLang="en-US"/>
          </a:p>
        </p:txBody>
      </p:sp>
    </p:spTree>
    <p:extLst>
      <p:ext uri="{BB962C8B-B14F-4D97-AF65-F5344CB8AC3E}">
        <p14:creationId xmlns="" xmlns:p14="http://schemas.microsoft.com/office/powerpoint/2010/main" val="375459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Now I would like to focus on my presentation, my</a:t>
            </a:r>
            <a:r>
              <a:rPr lang="en-US" altLang="ko-KR" baseline="0" dirty="0" smtClean="0"/>
              <a:t> proposal for the DPRK issues and the global non-proliferation. To do that I would like to go back to the past to learn lessons from our previous efforts and try to understand the current market demands.</a:t>
            </a:r>
            <a:endParaRPr lang="ko-KR" altLang="en-US" dirty="0"/>
          </a:p>
        </p:txBody>
      </p:sp>
      <p:sp>
        <p:nvSpPr>
          <p:cNvPr id="4" name="슬라이드 번호 개체 틀 3"/>
          <p:cNvSpPr>
            <a:spLocks noGrp="1"/>
          </p:cNvSpPr>
          <p:nvPr>
            <p:ph type="sldNum" sz="quarter" idx="10"/>
          </p:nvPr>
        </p:nvSpPr>
        <p:spPr/>
        <p:txBody>
          <a:bodyPr/>
          <a:lstStyle/>
          <a:p>
            <a:fld id="{C5A8C29A-950B-47E2-8A9A-F229B4700E3E}" type="slidenum">
              <a:rPr lang="ko-KR" altLang="en-US" smtClean="0"/>
              <a:pPr/>
              <a:t>3</a:t>
            </a:fld>
            <a:endParaRPr lang="ko-KR" altLang="en-US"/>
          </a:p>
        </p:txBody>
      </p:sp>
    </p:spTree>
    <p:extLst>
      <p:ext uri="{BB962C8B-B14F-4D97-AF65-F5344CB8AC3E}">
        <p14:creationId xmlns="" xmlns:p14="http://schemas.microsoft.com/office/powerpoint/2010/main" val="3024262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EE218B76-E174-44AE-AD85-E368638831A6}" type="datetimeFigureOut">
              <a:rPr lang="ko-KR" altLang="en-US" smtClean="0"/>
              <a:pPr/>
              <a:t>2012-05-15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167FED70-9883-44F7-A5E2-D9C82C5F6B4A}" type="slidenum">
              <a:rPr lang="ko-KR" altLang="en-US" smtClean="0"/>
              <a:pPr/>
              <a:t>‹#›</a:t>
            </a:fld>
            <a:endParaRPr lang="ko-KR" altLang="en-US"/>
          </a:p>
        </p:txBody>
      </p:sp>
    </p:spTree>
    <p:extLst>
      <p:ext uri="{BB962C8B-B14F-4D97-AF65-F5344CB8AC3E}">
        <p14:creationId xmlns="" xmlns:p14="http://schemas.microsoft.com/office/powerpoint/2010/main" val="3646587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EE218B76-E174-44AE-AD85-E368638831A6}" type="datetimeFigureOut">
              <a:rPr lang="ko-KR" altLang="en-US" smtClean="0"/>
              <a:pPr/>
              <a:t>2012-05-15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167FED70-9883-44F7-A5E2-D9C82C5F6B4A}" type="slidenum">
              <a:rPr lang="ko-KR" altLang="en-US" smtClean="0"/>
              <a:pPr/>
              <a:t>‹#›</a:t>
            </a:fld>
            <a:endParaRPr lang="ko-KR" altLang="en-US"/>
          </a:p>
        </p:txBody>
      </p:sp>
    </p:spTree>
    <p:extLst>
      <p:ext uri="{BB962C8B-B14F-4D97-AF65-F5344CB8AC3E}">
        <p14:creationId xmlns="" xmlns:p14="http://schemas.microsoft.com/office/powerpoint/2010/main" val="3746033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EE218B76-E174-44AE-AD85-E368638831A6}" type="datetimeFigureOut">
              <a:rPr lang="ko-KR" altLang="en-US" smtClean="0"/>
              <a:pPr/>
              <a:t>2012-05-15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167FED70-9883-44F7-A5E2-D9C82C5F6B4A}" type="slidenum">
              <a:rPr lang="ko-KR" altLang="en-US" smtClean="0"/>
              <a:pPr/>
              <a:t>‹#›</a:t>
            </a:fld>
            <a:endParaRPr lang="ko-KR" altLang="en-US"/>
          </a:p>
        </p:txBody>
      </p:sp>
    </p:spTree>
    <p:extLst>
      <p:ext uri="{BB962C8B-B14F-4D97-AF65-F5344CB8AC3E}">
        <p14:creationId xmlns="" xmlns:p14="http://schemas.microsoft.com/office/powerpoint/2010/main" val="2114770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EE218B76-E174-44AE-AD85-E368638831A6}" type="datetimeFigureOut">
              <a:rPr lang="ko-KR" altLang="en-US" smtClean="0"/>
              <a:pPr/>
              <a:t>2012-05-15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167FED70-9883-44F7-A5E2-D9C82C5F6B4A}" type="slidenum">
              <a:rPr lang="ko-KR" altLang="en-US" smtClean="0"/>
              <a:pPr/>
              <a:t>‹#›</a:t>
            </a:fld>
            <a:endParaRPr lang="ko-KR" altLang="en-US"/>
          </a:p>
        </p:txBody>
      </p:sp>
    </p:spTree>
    <p:extLst>
      <p:ext uri="{BB962C8B-B14F-4D97-AF65-F5344CB8AC3E}">
        <p14:creationId xmlns="" xmlns:p14="http://schemas.microsoft.com/office/powerpoint/2010/main" val="3752101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EE218B76-E174-44AE-AD85-E368638831A6}" type="datetimeFigureOut">
              <a:rPr lang="ko-KR" altLang="en-US" smtClean="0"/>
              <a:pPr/>
              <a:t>2012-05-15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167FED70-9883-44F7-A5E2-D9C82C5F6B4A}" type="slidenum">
              <a:rPr lang="ko-KR" altLang="en-US" smtClean="0"/>
              <a:pPr/>
              <a:t>‹#›</a:t>
            </a:fld>
            <a:endParaRPr lang="ko-KR" altLang="en-US"/>
          </a:p>
        </p:txBody>
      </p:sp>
    </p:spTree>
    <p:extLst>
      <p:ext uri="{BB962C8B-B14F-4D97-AF65-F5344CB8AC3E}">
        <p14:creationId xmlns="" xmlns:p14="http://schemas.microsoft.com/office/powerpoint/2010/main" val="2717121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EE218B76-E174-44AE-AD85-E368638831A6}" type="datetimeFigureOut">
              <a:rPr lang="ko-KR" altLang="en-US" smtClean="0"/>
              <a:pPr/>
              <a:t>2012-05-15</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167FED70-9883-44F7-A5E2-D9C82C5F6B4A}" type="slidenum">
              <a:rPr lang="ko-KR" altLang="en-US" smtClean="0"/>
              <a:pPr/>
              <a:t>‹#›</a:t>
            </a:fld>
            <a:endParaRPr lang="ko-KR" altLang="en-US"/>
          </a:p>
        </p:txBody>
      </p:sp>
    </p:spTree>
    <p:extLst>
      <p:ext uri="{BB962C8B-B14F-4D97-AF65-F5344CB8AC3E}">
        <p14:creationId xmlns="" xmlns:p14="http://schemas.microsoft.com/office/powerpoint/2010/main" val="726222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EE218B76-E174-44AE-AD85-E368638831A6}" type="datetimeFigureOut">
              <a:rPr lang="ko-KR" altLang="en-US" smtClean="0"/>
              <a:pPr/>
              <a:t>2012-05-15</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167FED70-9883-44F7-A5E2-D9C82C5F6B4A}" type="slidenum">
              <a:rPr lang="ko-KR" altLang="en-US" smtClean="0"/>
              <a:pPr/>
              <a:t>‹#›</a:t>
            </a:fld>
            <a:endParaRPr lang="ko-KR" altLang="en-US"/>
          </a:p>
        </p:txBody>
      </p:sp>
    </p:spTree>
    <p:extLst>
      <p:ext uri="{BB962C8B-B14F-4D97-AF65-F5344CB8AC3E}">
        <p14:creationId xmlns="" xmlns:p14="http://schemas.microsoft.com/office/powerpoint/2010/main" val="2054956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EE218B76-E174-44AE-AD85-E368638831A6}" type="datetimeFigureOut">
              <a:rPr lang="ko-KR" altLang="en-US" smtClean="0"/>
              <a:pPr/>
              <a:t>2012-05-15</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167FED70-9883-44F7-A5E2-D9C82C5F6B4A}" type="slidenum">
              <a:rPr lang="ko-KR" altLang="en-US" smtClean="0"/>
              <a:pPr/>
              <a:t>‹#›</a:t>
            </a:fld>
            <a:endParaRPr lang="ko-KR" altLang="en-US"/>
          </a:p>
        </p:txBody>
      </p:sp>
    </p:spTree>
    <p:extLst>
      <p:ext uri="{BB962C8B-B14F-4D97-AF65-F5344CB8AC3E}">
        <p14:creationId xmlns="" xmlns:p14="http://schemas.microsoft.com/office/powerpoint/2010/main" val="2534343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EE218B76-E174-44AE-AD85-E368638831A6}" type="datetimeFigureOut">
              <a:rPr lang="ko-KR" altLang="en-US" smtClean="0"/>
              <a:pPr/>
              <a:t>2012-05-15</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167FED70-9883-44F7-A5E2-D9C82C5F6B4A}" type="slidenum">
              <a:rPr lang="ko-KR" altLang="en-US" smtClean="0"/>
              <a:pPr/>
              <a:t>‹#›</a:t>
            </a:fld>
            <a:endParaRPr lang="ko-KR" altLang="en-US"/>
          </a:p>
        </p:txBody>
      </p:sp>
    </p:spTree>
    <p:extLst>
      <p:ext uri="{BB962C8B-B14F-4D97-AF65-F5344CB8AC3E}">
        <p14:creationId xmlns="" xmlns:p14="http://schemas.microsoft.com/office/powerpoint/2010/main" val="2848100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EE218B76-E174-44AE-AD85-E368638831A6}" type="datetimeFigureOut">
              <a:rPr lang="ko-KR" altLang="en-US" smtClean="0"/>
              <a:pPr/>
              <a:t>2012-05-15</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167FED70-9883-44F7-A5E2-D9C82C5F6B4A}" type="slidenum">
              <a:rPr lang="ko-KR" altLang="en-US" smtClean="0"/>
              <a:pPr/>
              <a:t>‹#›</a:t>
            </a:fld>
            <a:endParaRPr lang="ko-KR" altLang="en-US"/>
          </a:p>
        </p:txBody>
      </p:sp>
    </p:spTree>
    <p:extLst>
      <p:ext uri="{BB962C8B-B14F-4D97-AF65-F5344CB8AC3E}">
        <p14:creationId xmlns="" xmlns:p14="http://schemas.microsoft.com/office/powerpoint/2010/main" val="4155380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EE218B76-E174-44AE-AD85-E368638831A6}" type="datetimeFigureOut">
              <a:rPr lang="ko-KR" altLang="en-US" smtClean="0"/>
              <a:pPr/>
              <a:t>2012-05-15</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167FED70-9883-44F7-A5E2-D9C82C5F6B4A}" type="slidenum">
              <a:rPr lang="ko-KR" altLang="en-US" smtClean="0"/>
              <a:pPr/>
              <a:t>‹#›</a:t>
            </a:fld>
            <a:endParaRPr lang="ko-KR" altLang="en-US"/>
          </a:p>
        </p:txBody>
      </p:sp>
    </p:spTree>
    <p:extLst>
      <p:ext uri="{BB962C8B-B14F-4D97-AF65-F5344CB8AC3E}">
        <p14:creationId xmlns="" xmlns:p14="http://schemas.microsoft.com/office/powerpoint/2010/main" val="3612966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218B76-E174-44AE-AD85-E368638831A6}" type="datetimeFigureOut">
              <a:rPr lang="ko-KR" altLang="en-US" smtClean="0"/>
              <a:pPr/>
              <a:t>2012-05-15</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7FED70-9883-44F7-A5E2-D9C82C5F6B4A}" type="slidenum">
              <a:rPr lang="ko-KR" altLang="en-US" smtClean="0"/>
              <a:pPr/>
              <a:t>‹#›</a:t>
            </a:fld>
            <a:endParaRPr lang="ko-KR" altLang="en-US"/>
          </a:p>
        </p:txBody>
      </p:sp>
    </p:spTree>
    <p:extLst>
      <p:ext uri="{BB962C8B-B14F-4D97-AF65-F5344CB8AC3E}">
        <p14:creationId xmlns="" xmlns:p14="http://schemas.microsoft.com/office/powerpoint/2010/main" val="112683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980728"/>
            <a:ext cx="7772400" cy="1470025"/>
          </a:xfrm>
        </p:spPr>
        <p:txBody>
          <a:bodyPr>
            <a:normAutofit fontScale="90000"/>
          </a:bodyPr>
          <a:lstStyle/>
          <a:p>
            <a:r>
              <a:rPr lang="en-US" altLang="ko-KR" b="1" dirty="0" smtClean="0"/>
              <a:t>Rome Was Not Built in a Day</a:t>
            </a:r>
            <a:br>
              <a:rPr lang="en-US" altLang="ko-KR" b="1" dirty="0" smtClean="0"/>
            </a:br>
            <a:r>
              <a:rPr lang="en-US" altLang="ko-KR" sz="3600" b="1" dirty="0" smtClean="0"/>
              <a:t>- The Road Not </a:t>
            </a:r>
            <a:r>
              <a:rPr lang="en-US" altLang="ko-KR" sz="3600" b="1" dirty="0"/>
              <a:t>Taken </a:t>
            </a:r>
            <a:r>
              <a:rPr lang="en-US" altLang="ko-KR" sz="3600" b="1" dirty="0" smtClean="0"/>
              <a:t>with </a:t>
            </a:r>
            <a:r>
              <a:rPr lang="en-US" altLang="ko-KR" sz="3600" b="1" i="1" dirty="0" smtClean="0"/>
              <a:t>Innovation</a:t>
            </a:r>
            <a:r>
              <a:rPr lang="en-US" altLang="ko-KR" sz="3600" b="1" dirty="0" smtClean="0"/>
              <a:t> and </a:t>
            </a:r>
            <a:r>
              <a:rPr lang="en-US" altLang="ko-KR" sz="3600" b="1" i="1" dirty="0" smtClean="0"/>
              <a:t>Lessons</a:t>
            </a:r>
            <a:r>
              <a:rPr lang="en-US" altLang="ko-KR" sz="3600" b="1" dirty="0" smtClean="0"/>
              <a:t> -</a:t>
            </a:r>
            <a:endParaRPr lang="ko-KR" altLang="en-US" sz="3600" b="1" dirty="0"/>
          </a:p>
        </p:txBody>
      </p:sp>
      <p:sp>
        <p:nvSpPr>
          <p:cNvPr id="3" name="부제목 2"/>
          <p:cNvSpPr>
            <a:spLocks noGrp="1"/>
          </p:cNvSpPr>
          <p:nvPr>
            <p:ph type="subTitle" idx="1"/>
          </p:nvPr>
        </p:nvSpPr>
        <p:spPr>
          <a:xfrm>
            <a:off x="1411560" y="4628728"/>
            <a:ext cx="6400800" cy="1176536"/>
          </a:xfrm>
        </p:spPr>
        <p:txBody>
          <a:bodyPr>
            <a:noAutofit/>
          </a:bodyPr>
          <a:lstStyle/>
          <a:p>
            <a:r>
              <a:rPr lang="en-US" altLang="ko-KR" sz="2000" b="1" dirty="0" smtClean="0">
                <a:solidFill>
                  <a:srgbClr val="002060"/>
                </a:solidFill>
              </a:rPr>
              <a:t>U C Lee, Professor</a:t>
            </a:r>
          </a:p>
          <a:p>
            <a:r>
              <a:rPr lang="en-US" altLang="ko-KR" sz="2000" b="1" dirty="0" smtClean="0">
                <a:solidFill>
                  <a:srgbClr val="002060"/>
                </a:solidFill>
              </a:rPr>
              <a:t>Department of Nuclear Engineering</a:t>
            </a:r>
          </a:p>
          <a:p>
            <a:r>
              <a:rPr lang="en-US" altLang="ko-KR" sz="2000" b="1" dirty="0" smtClean="0">
                <a:solidFill>
                  <a:srgbClr val="002060"/>
                </a:solidFill>
              </a:rPr>
              <a:t>Seoul National University</a:t>
            </a:r>
            <a:endParaRPr lang="ko-KR" altLang="en-US" sz="2000" b="1" dirty="0">
              <a:solidFill>
                <a:srgbClr val="002060"/>
              </a:solidFill>
            </a:endParaRPr>
          </a:p>
        </p:txBody>
      </p:sp>
      <p:pic>
        <p:nvPicPr>
          <p:cNvPr id="4" name="그림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933890" y="2838077"/>
            <a:ext cx="2196852" cy="1456609"/>
          </a:xfrm>
          <a:prstGeom prst="rect">
            <a:avLst/>
          </a:prstGeom>
        </p:spPr>
      </p:pic>
      <p:pic>
        <p:nvPicPr>
          <p:cNvPr id="5" name="그림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857523" y="2860111"/>
            <a:ext cx="2315844" cy="1456609"/>
          </a:xfrm>
          <a:prstGeom prst="rect">
            <a:avLst/>
          </a:prstGeom>
        </p:spPr>
      </p:pic>
    </p:spTree>
    <p:extLst>
      <p:ext uri="{BB962C8B-B14F-4D97-AF65-F5344CB8AC3E}">
        <p14:creationId xmlns="" xmlns:p14="http://schemas.microsoft.com/office/powerpoint/2010/main" val="2898595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sz="2800" b="1" dirty="0" smtClean="0"/>
              <a:t>Summary &amp; The Way Forward</a:t>
            </a:r>
            <a:r>
              <a:rPr lang="en-US" altLang="ko-KR" dirty="0" smtClean="0"/>
              <a:t> </a:t>
            </a:r>
            <a:endParaRPr lang="ko-KR" altLang="en-US" sz="3100" b="1" dirty="0"/>
          </a:p>
        </p:txBody>
      </p:sp>
      <p:sp>
        <p:nvSpPr>
          <p:cNvPr id="3" name="내용 개체 틀 2"/>
          <p:cNvSpPr>
            <a:spLocks noGrp="1"/>
          </p:cNvSpPr>
          <p:nvPr>
            <p:ph idx="1"/>
          </p:nvPr>
        </p:nvSpPr>
        <p:spPr>
          <a:solidFill>
            <a:srgbClr val="CCFFCC"/>
          </a:solidFill>
        </p:spPr>
        <p:txBody>
          <a:bodyPr>
            <a:normAutofit fontScale="85000" lnSpcReduction="10000"/>
          </a:bodyPr>
          <a:lstStyle/>
          <a:p>
            <a:r>
              <a:rPr lang="en-US" altLang="ko-KR" sz="2400" dirty="0" smtClean="0"/>
              <a:t>We need sincere effort to solve the DPRK issues: 6W</a:t>
            </a:r>
          </a:p>
          <a:p>
            <a:r>
              <a:rPr lang="en-US" altLang="ko-KR" sz="2400" b="1" dirty="0" smtClean="0">
                <a:solidFill>
                  <a:srgbClr val="FF0000"/>
                </a:solidFill>
              </a:rPr>
              <a:t>Why, What, When</a:t>
            </a:r>
            <a:r>
              <a:rPr lang="en-US" altLang="ko-KR" sz="2400" dirty="0" smtClean="0"/>
              <a:t>?: rather clear</a:t>
            </a:r>
          </a:p>
          <a:p>
            <a:r>
              <a:rPr lang="en-US" altLang="ko-KR" sz="2400" b="1" dirty="0" smtClean="0">
                <a:solidFill>
                  <a:srgbClr val="FF0000"/>
                </a:solidFill>
              </a:rPr>
              <a:t>Who</a:t>
            </a:r>
            <a:r>
              <a:rPr lang="en-US" altLang="ko-KR" sz="2400" dirty="0" smtClean="0"/>
              <a:t> can do this work to the end?</a:t>
            </a:r>
          </a:p>
          <a:p>
            <a:r>
              <a:rPr lang="en-US" altLang="ko-KR" sz="2400" b="1" dirty="0" smtClean="0">
                <a:solidFill>
                  <a:srgbClr val="FF0000"/>
                </a:solidFill>
              </a:rPr>
              <a:t>Where</a:t>
            </a:r>
            <a:r>
              <a:rPr lang="en-US" altLang="ko-KR" sz="2400" dirty="0" smtClean="0"/>
              <a:t> to store &amp; deposit the waste?</a:t>
            </a:r>
          </a:p>
          <a:p>
            <a:pPr lvl="1"/>
            <a:r>
              <a:rPr lang="en-US" altLang="ko-KR" sz="2000" dirty="0" smtClean="0"/>
              <a:t>Framework development for site securing and implementation approaches</a:t>
            </a:r>
          </a:p>
          <a:p>
            <a:pPr lvl="1"/>
            <a:r>
              <a:rPr lang="en-US" altLang="ko-KR" sz="2000" dirty="0" smtClean="0"/>
              <a:t>Options: D&amp;D and others</a:t>
            </a:r>
          </a:p>
          <a:p>
            <a:r>
              <a:rPr lang="en-US" altLang="ko-KR" sz="2400" b="1" dirty="0" smtClean="0">
                <a:solidFill>
                  <a:srgbClr val="FF0000"/>
                </a:solidFill>
              </a:rPr>
              <a:t>How</a:t>
            </a:r>
            <a:r>
              <a:rPr lang="en-US" altLang="ko-KR" sz="2400" dirty="0" smtClean="0"/>
              <a:t>? </a:t>
            </a:r>
          </a:p>
          <a:p>
            <a:pPr lvl="1"/>
            <a:r>
              <a:rPr lang="en-US" altLang="ko-KR" sz="2000" dirty="0" smtClean="0"/>
              <a:t>Domestic efforts in the ROK</a:t>
            </a:r>
          </a:p>
          <a:p>
            <a:pPr lvl="1"/>
            <a:r>
              <a:rPr lang="en-US" altLang="ko-KR" sz="2000" dirty="0" smtClean="0"/>
              <a:t>International framework development</a:t>
            </a:r>
          </a:p>
          <a:p>
            <a:pPr lvl="2"/>
            <a:r>
              <a:rPr lang="en-US" altLang="ko-KR" sz="1600" dirty="0" smtClean="0"/>
              <a:t>Work period</a:t>
            </a:r>
          </a:p>
          <a:p>
            <a:pPr lvl="2"/>
            <a:r>
              <a:rPr lang="en-US" altLang="ko-KR" sz="1600" dirty="0" smtClean="0"/>
              <a:t>Financial arrangement: contribution of expenses from the international societies and </a:t>
            </a:r>
            <a:r>
              <a:rPr lang="en-US" altLang="ko-KR" sz="1600" dirty="0" err="1" smtClean="0"/>
              <a:t>etc</a:t>
            </a:r>
            <a:endParaRPr lang="en-US" altLang="ko-KR" sz="1600" dirty="0" smtClean="0"/>
          </a:p>
          <a:p>
            <a:pPr lvl="2"/>
            <a:r>
              <a:rPr lang="en-US" altLang="ko-KR" sz="1600" dirty="0" smtClean="0"/>
              <a:t>Man-power arrangement</a:t>
            </a:r>
          </a:p>
          <a:p>
            <a:pPr lvl="1"/>
            <a:r>
              <a:rPr lang="en-US" altLang="ko-KR" sz="2000" b="1" dirty="0" smtClean="0"/>
              <a:t>Sincere and timely actions </a:t>
            </a:r>
            <a:r>
              <a:rPr lang="en-US" altLang="ko-KR" sz="2000" dirty="0" smtClean="0"/>
              <a:t>for the development of the collaboration programs in the ROK &amp; among the international societies </a:t>
            </a:r>
          </a:p>
          <a:p>
            <a:pPr marL="457200" lvl="1" indent="0">
              <a:buNone/>
            </a:pPr>
            <a:endParaRPr lang="ko-KR" alt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6297860" cy="1066130"/>
          </a:xfrm>
        </p:spPr>
        <p:txBody>
          <a:bodyPr>
            <a:noAutofit/>
          </a:bodyPr>
          <a:lstStyle/>
          <a:p>
            <a:r>
              <a:rPr lang="en-US" altLang="ko-KR" sz="2800" b="1" dirty="0" smtClean="0"/>
              <a:t>Conclusions</a:t>
            </a:r>
            <a:br>
              <a:rPr lang="en-US" altLang="ko-KR" sz="2800" b="1" dirty="0" smtClean="0"/>
            </a:br>
            <a:r>
              <a:rPr lang="en-US" altLang="ko-KR" sz="2800" b="1" dirty="0" smtClean="0"/>
              <a:t>- The </a:t>
            </a:r>
            <a:r>
              <a:rPr lang="en-US" altLang="ko-KR" sz="2800" b="1" dirty="0"/>
              <a:t>Road Not </a:t>
            </a:r>
            <a:r>
              <a:rPr lang="en-US" altLang="ko-KR" sz="2800" b="1" dirty="0" smtClean="0"/>
              <a:t>Taken -</a:t>
            </a:r>
            <a:endParaRPr lang="ko-KR" altLang="en-US" sz="2800" dirty="0"/>
          </a:p>
        </p:txBody>
      </p:sp>
      <p:sp>
        <p:nvSpPr>
          <p:cNvPr id="3" name="내용 개체 틀 2"/>
          <p:cNvSpPr>
            <a:spLocks noGrp="1"/>
          </p:cNvSpPr>
          <p:nvPr>
            <p:ph idx="1"/>
          </p:nvPr>
        </p:nvSpPr>
        <p:spPr>
          <a:solidFill>
            <a:srgbClr val="CCFFCC"/>
          </a:solidFill>
        </p:spPr>
        <p:txBody>
          <a:bodyPr>
            <a:normAutofit fontScale="47500" lnSpcReduction="20000"/>
          </a:bodyPr>
          <a:lstStyle/>
          <a:p>
            <a:r>
              <a:rPr lang="en-US" altLang="ko-KR" dirty="0" smtClean="0"/>
              <a:t>Two </a:t>
            </a:r>
            <a:r>
              <a:rPr lang="en-US" altLang="ko-KR" dirty="0"/>
              <a:t>roads diverged in a yellow wood,</a:t>
            </a:r>
            <a:br>
              <a:rPr lang="en-US" altLang="ko-KR" dirty="0"/>
            </a:br>
            <a:r>
              <a:rPr lang="en-US" altLang="ko-KR" dirty="0"/>
              <a:t>And sorry I could not travel both</a:t>
            </a:r>
            <a:br>
              <a:rPr lang="en-US" altLang="ko-KR" dirty="0"/>
            </a:br>
            <a:r>
              <a:rPr lang="en-US" altLang="ko-KR" dirty="0"/>
              <a:t>And be one traveler, long I stood</a:t>
            </a:r>
            <a:br>
              <a:rPr lang="en-US" altLang="ko-KR" dirty="0"/>
            </a:br>
            <a:r>
              <a:rPr lang="en-US" altLang="ko-KR" dirty="0"/>
              <a:t>And looked down one as far as I could</a:t>
            </a:r>
            <a:br>
              <a:rPr lang="en-US" altLang="ko-KR" dirty="0"/>
            </a:br>
            <a:r>
              <a:rPr lang="en-US" altLang="ko-KR" dirty="0"/>
              <a:t>To where it bent in the undergrowth;</a:t>
            </a:r>
            <a:br>
              <a:rPr lang="en-US" altLang="ko-KR" dirty="0"/>
            </a:br>
            <a:r>
              <a:rPr lang="en-US" altLang="ko-KR" dirty="0"/>
              <a:t/>
            </a:r>
            <a:br>
              <a:rPr lang="en-US" altLang="ko-KR" dirty="0"/>
            </a:br>
            <a:r>
              <a:rPr lang="en-US" altLang="ko-KR" dirty="0"/>
              <a:t>Then took the other, as just as fair,</a:t>
            </a:r>
            <a:br>
              <a:rPr lang="en-US" altLang="ko-KR" dirty="0"/>
            </a:br>
            <a:r>
              <a:rPr lang="en-US" altLang="ko-KR" dirty="0"/>
              <a:t>And having perhaps the better claim</a:t>
            </a:r>
            <a:br>
              <a:rPr lang="en-US" altLang="ko-KR" dirty="0"/>
            </a:br>
            <a:r>
              <a:rPr lang="en-US" altLang="ko-KR" dirty="0"/>
              <a:t>Because it was grassy and wanted wear;</a:t>
            </a:r>
            <a:br>
              <a:rPr lang="en-US" altLang="ko-KR" dirty="0"/>
            </a:br>
            <a:r>
              <a:rPr lang="en-US" altLang="ko-KR" dirty="0"/>
              <a:t>Though as for that the passing there</a:t>
            </a:r>
            <a:br>
              <a:rPr lang="en-US" altLang="ko-KR" dirty="0"/>
            </a:br>
            <a:r>
              <a:rPr lang="en-US" altLang="ko-KR" dirty="0"/>
              <a:t>Had worn them really about the same,</a:t>
            </a:r>
            <a:br>
              <a:rPr lang="en-US" altLang="ko-KR" dirty="0"/>
            </a:br>
            <a:r>
              <a:rPr lang="en-US" altLang="ko-KR" dirty="0"/>
              <a:t/>
            </a:r>
            <a:br>
              <a:rPr lang="en-US" altLang="ko-KR" dirty="0"/>
            </a:br>
            <a:r>
              <a:rPr lang="en-US" altLang="ko-KR" dirty="0"/>
              <a:t>And both that morning equally lay</a:t>
            </a:r>
            <a:br>
              <a:rPr lang="en-US" altLang="ko-KR" dirty="0"/>
            </a:br>
            <a:r>
              <a:rPr lang="en-US" altLang="ko-KR" dirty="0"/>
              <a:t>In leaves no step had trodden black.</a:t>
            </a:r>
            <a:br>
              <a:rPr lang="en-US" altLang="ko-KR" dirty="0"/>
            </a:br>
            <a:r>
              <a:rPr lang="en-US" altLang="ko-KR" dirty="0"/>
              <a:t>Oh, I kept the first for another day!</a:t>
            </a:r>
            <a:br>
              <a:rPr lang="en-US" altLang="ko-KR" dirty="0"/>
            </a:br>
            <a:r>
              <a:rPr lang="en-US" altLang="ko-KR" dirty="0"/>
              <a:t>Yet knowing how way leads on to way,</a:t>
            </a:r>
            <a:br>
              <a:rPr lang="en-US" altLang="ko-KR" dirty="0"/>
            </a:br>
            <a:r>
              <a:rPr lang="en-US" altLang="ko-KR" dirty="0"/>
              <a:t>I doubted if I should ever come back.</a:t>
            </a:r>
            <a:br>
              <a:rPr lang="en-US" altLang="ko-KR" dirty="0"/>
            </a:br>
            <a:r>
              <a:rPr lang="en-US" altLang="ko-KR" dirty="0"/>
              <a:t/>
            </a:r>
            <a:br>
              <a:rPr lang="en-US" altLang="ko-KR" dirty="0"/>
            </a:br>
            <a:r>
              <a:rPr lang="en-US" altLang="ko-KR" dirty="0"/>
              <a:t>I shall be telling this with a sigh</a:t>
            </a:r>
            <a:br>
              <a:rPr lang="en-US" altLang="ko-KR" dirty="0"/>
            </a:br>
            <a:r>
              <a:rPr lang="en-US" altLang="ko-KR" dirty="0"/>
              <a:t>Somewhere ages and ages hence:</a:t>
            </a:r>
            <a:br>
              <a:rPr lang="en-US" altLang="ko-KR" dirty="0"/>
            </a:br>
            <a:r>
              <a:rPr lang="en-US" altLang="ko-KR" b="1" i="1" dirty="0"/>
              <a:t>Two roads diverged in a wood, and I—</a:t>
            </a:r>
            <a:br>
              <a:rPr lang="en-US" altLang="ko-KR" b="1" i="1" dirty="0"/>
            </a:br>
            <a:r>
              <a:rPr lang="en-US" altLang="ko-KR" b="1" i="1" dirty="0"/>
              <a:t>I took the one less traveled by,</a:t>
            </a:r>
            <a:br>
              <a:rPr lang="en-US" altLang="ko-KR" b="1" i="1" dirty="0"/>
            </a:br>
            <a:r>
              <a:rPr lang="en-US" altLang="ko-KR" b="1" i="1" dirty="0"/>
              <a:t>And that has made all the difference</a:t>
            </a:r>
          </a:p>
          <a:p>
            <a:endParaRPr lang="ko-KR" altLang="en-US" dirty="0"/>
          </a:p>
        </p:txBody>
      </p:sp>
      <p:pic>
        <p:nvPicPr>
          <p:cNvPr id="4" name="그림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806966" y="452509"/>
            <a:ext cx="2003455" cy="2611060"/>
          </a:xfrm>
          <a:prstGeom prst="rect">
            <a:avLst/>
          </a:prstGeom>
        </p:spPr>
      </p:pic>
      <p:grpSp>
        <p:nvGrpSpPr>
          <p:cNvPr id="10" name="그룹 9"/>
          <p:cNvGrpSpPr/>
          <p:nvPr/>
        </p:nvGrpSpPr>
        <p:grpSpPr>
          <a:xfrm>
            <a:off x="6300192" y="4617132"/>
            <a:ext cx="2626676" cy="1908212"/>
            <a:chOff x="6516216" y="4221088"/>
            <a:chExt cx="2857500" cy="2088232"/>
          </a:xfrm>
        </p:grpSpPr>
        <p:pic>
          <p:nvPicPr>
            <p:cNvPr id="6" name="그림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516216" y="4221088"/>
              <a:ext cx="2857500" cy="1905000"/>
            </a:xfrm>
            <a:prstGeom prst="rect">
              <a:avLst/>
            </a:prstGeom>
          </p:spPr>
        </p:pic>
        <p:sp>
          <p:nvSpPr>
            <p:cNvPr id="7" name="직사각형 6"/>
            <p:cNvSpPr/>
            <p:nvPr/>
          </p:nvSpPr>
          <p:spPr>
            <a:xfrm>
              <a:off x="6516216" y="4221088"/>
              <a:ext cx="864096" cy="2088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직사각형 7"/>
            <p:cNvSpPr/>
            <p:nvPr/>
          </p:nvSpPr>
          <p:spPr>
            <a:xfrm>
              <a:off x="7092280" y="6021288"/>
              <a:ext cx="228143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직사각형 8"/>
            <p:cNvSpPr/>
            <p:nvPr/>
          </p:nvSpPr>
          <p:spPr>
            <a:xfrm>
              <a:off x="8582414" y="4221088"/>
              <a:ext cx="769268"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5" name="그림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042517" y="4652583"/>
            <a:ext cx="1656184" cy="1296144"/>
          </a:xfrm>
          <a:prstGeom prst="rect">
            <a:avLst/>
          </a:prstGeom>
        </p:spPr>
      </p:pic>
      <p:pic>
        <p:nvPicPr>
          <p:cNvPr id="11" name="그림 10"/>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733354" y="3356992"/>
            <a:ext cx="1929191" cy="1132494"/>
          </a:xfrm>
          <a:prstGeom prst="rect">
            <a:avLst/>
          </a:prstGeom>
        </p:spPr>
      </p:pic>
    </p:spTree>
    <p:extLst>
      <p:ext uri="{BB962C8B-B14F-4D97-AF65-F5344CB8AC3E}">
        <p14:creationId xmlns="" xmlns:p14="http://schemas.microsoft.com/office/powerpoint/2010/main" val="1531944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pic>
        <p:nvPicPr>
          <p:cNvPr id="4" name="그림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8215" y="0"/>
            <a:ext cx="10325528" cy="6858000"/>
          </a:xfrm>
          <a:prstGeom prst="rect">
            <a:avLst/>
          </a:prstGeom>
        </p:spPr>
      </p:pic>
      <p:sp>
        <p:nvSpPr>
          <p:cNvPr id="5" name="TextBox 4"/>
          <p:cNvSpPr txBox="1"/>
          <p:nvPr/>
        </p:nvSpPr>
        <p:spPr>
          <a:xfrm>
            <a:off x="1259632" y="3284984"/>
            <a:ext cx="7848872" cy="707886"/>
          </a:xfrm>
          <a:prstGeom prst="rect">
            <a:avLst/>
          </a:prstGeom>
          <a:solidFill>
            <a:schemeClr val="tx2">
              <a:lumMod val="20000"/>
              <a:lumOff val="80000"/>
            </a:schemeClr>
          </a:solidFill>
        </p:spPr>
        <p:txBody>
          <a:bodyPr wrap="square" rtlCol="0">
            <a:spAutoFit/>
          </a:bodyPr>
          <a:lstStyle/>
          <a:p>
            <a:pPr algn="ctr"/>
            <a:r>
              <a:rPr lang="en-US" altLang="ko-KR" sz="4000" b="1" dirty="0" smtClean="0">
                <a:latin typeface="AVGmdBU" pitchFamily="2" charset="-128"/>
                <a:ea typeface="AVGmdBU" pitchFamily="2" charset="-128"/>
              </a:rPr>
              <a:t>Thank You for Your Attention !</a:t>
            </a:r>
            <a:endParaRPr lang="ko-KR" altLang="en-US" sz="4000" b="1" dirty="0">
              <a:latin typeface="AVGmdBU" pitchFamily="2" charset="-128"/>
            </a:endParaRPr>
          </a:p>
        </p:txBody>
      </p:sp>
    </p:spTree>
    <p:extLst>
      <p:ext uri="{BB962C8B-B14F-4D97-AF65-F5344CB8AC3E}">
        <p14:creationId xmlns="" xmlns:p14="http://schemas.microsoft.com/office/powerpoint/2010/main" val="240610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2800" b="1" strike="sngStrike" dirty="0" smtClean="0"/>
              <a:t>Rome</a:t>
            </a:r>
            <a:r>
              <a:rPr lang="en-US" altLang="ko-KR" sz="2800" b="1" dirty="0" smtClean="0"/>
              <a:t>, A new I-Pad, was not built in a day</a:t>
            </a:r>
            <a:br>
              <a:rPr lang="en-US" altLang="ko-KR" sz="2800" b="1" dirty="0" smtClean="0"/>
            </a:br>
            <a:r>
              <a:rPr lang="en-US" altLang="ko-KR" sz="2800" b="1" dirty="0" smtClean="0"/>
              <a:t>- Paradigm with Innovation &amp; Lessons -</a:t>
            </a:r>
            <a:endParaRPr lang="ko-KR" altLang="en-US" sz="2800" b="1" dirty="0"/>
          </a:p>
        </p:txBody>
      </p:sp>
      <p:sp>
        <p:nvSpPr>
          <p:cNvPr id="3" name="내용 개체 틀 2"/>
          <p:cNvSpPr>
            <a:spLocks noGrp="1"/>
          </p:cNvSpPr>
          <p:nvPr>
            <p:ph idx="1"/>
          </p:nvPr>
        </p:nvSpPr>
        <p:spPr/>
        <p:txBody>
          <a:bodyPr/>
          <a:lstStyle/>
          <a:p>
            <a:r>
              <a:rPr lang="en-US" altLang="ko-KR" sz="2000" dirty="0" smtClean="0"/>
              <a:t>The market leader just releasing a </a:t>
            </a:r>
            <a:r>
              <a:rPr lang="en-US" altLang="ko-KR" sz="2000" i="1" dirty="0" smtClean="0"/>
              <a:t>New I-PAD </a:t>
            </a:r>
            <a:r>
              <a:rPr lang="en-US" altLang="ko-KR" sz="2000" dirty="0" smtClean="0"/>
              <a:t>with the long history of </a:t>
            </a:r>
            <a:r>
              <a:rPr lang="en-US" altLang="ko-KR" sz="2000" b="1" i="1" dirty="0" smtClean="0"/>
              <a:t>glory</a:t>
            </a:r>
            <a:r>
              <a:rPr lang="en-US" altLang="ko-KR" sz="2000" dirty="0" smtClean="0"/>
              <a:t> and </a:t>
            </a:r>
            <a:r>
              <a:rPr lang="en-US" altLang="ko-KR" sz="2000" b="1" i="1" dirty="0" smtClean="0"/>
              <a:t>rainy</a:t>
            </a:r>
            <a:r>
              <a:rPr lang="en-US" altLang="ko-KR" sz="2000" dirty="0" smtClean="0"/>
              <a:t> days.</a:t>
            </a:r>
          </a:p>
          <a:p>
            <a:r>
              <a:rPr lang="en-US" altLang="ko-KR" sz="2000" dirty="0" smtClean="0"/>
              <a:t>Learn the values of creativity in association of all the lessons from the past</a:t>
            </a:r>
          </a:p>
          <a:p>
            <a:pPr marL="0" indent="0">
              <a:buNone/>
            </a:pPr>
            <a:endParaRPr lang="ko-KR" altLang="en-US" dirty="0"/>
          </a:p>
        </p:txBody>
      </p:sp>
      <p:pic>
        <p:nvPicPr>
          <p:cNvPr id="4" name="그림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08086" y="3140967"/>
            <a:ext cx="2487849" cy="1738177"/>
          </a:xfrm>
          <a:prstGeom prst="rect">
            <a:avLst/>
          </a:prstGeom>
        </p:spPr>
      </p:pic>
      <p:pic>
        <p:nvPicPr>
          <p:cNvPr id="6" name="그림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076056" y="2766141"/>
            <a:ext cx="2808312" cy="2095433"/>
          </a:xfrm>
          <a:prstGeom prst="rect">
            <a:avLst/>
          </a:prstGeom>
        </p:spPr>
      </p:pic>
      <p:grpSp>
        <p:nvGrpSpPr>
          <p:cNvPr id="5" name="그룹 4"/>
          <p:cNvGrpSpPr/>
          <p:nvPr/>
        </p:nvGrpSpPr>
        <p:grpSpPr>
          <a:xfrm>
            <a:off x="755576" y="5241568"/>
            <a:ext cx="7647786" cy="1345951"/>
            <a:chOff x="606642" y="5149054"/>
            <a:chExt cx="8012744" cy="1438465"/>
          </a:xfrm>
        </p:grpSpPr>
        <p:pic>
          <p:nvPicPr>
            <p:cNvPr id="7" name="그림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flipH="1">
              <a:off x="606642" y="5241568"/>
              <a:ext cx="1872208" cy="1273101"/>
            </a:xfrm>
            <a:prstGeom prst="rect">
              <a:avLst/>
            </a:prstGeom>
          </p:spPr>
        </p:pic>
        <p:pic>
          <p:nvPicPr>
            <p:cNvPr id="8" name="그림 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771800" y="5149054"/>
              <a:ext cx="1356143" cy="1438465"/>
            </a:xfrm>
            <a:prstGeom prst="rect">
              <a:avLst/>
            </a:prstGeom>
          </p:spPr>
        </p:pic>
        <p:pic>
          <p:nvPicPr>
            <p:cNvPr id="9" name="그림 8"/>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4572000" y="5256896"/>
              <a:ext cx="1728192" cy="1196440"/>
            </a:xfrm>
            <a:prstGeom prst="rect">
              <a:avLst/>
            </a:prstGeom>
          </p:spPr>
        </p:pic>
        <p:pic>
          <p:nvPicPr>
            <p:cNvPr id="10" name="그림 9"/>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6513094" y="5316510"/>
              <a:ext cx="2106292" cy="954166"/>
            </a:xfrm>
            <a:prstGeom prst="rect">
              <a:avLst/>
            </a:prstGeom>
          </p:spPr>
        </p:pic>
      </p:grpSp>
    </p:spTree>
    <p:extLst>
      <p:ext uri="{BB962C8B-B14F-4D97-AF65-F5344CB8AC3E}">
        <p14:creationId xmlns="" xmlns:p14="http://schemas.microsoft.com/office/powerpoint/2010/main" val="1832417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2800" b="1" dirty="0" smtClean="0"/>
              <a:t>Facts and Lessons with the DPRK</a:t>
            </a:r>
            <a:endParaRPr lang="ko-KR" altLang="en-US" sz="2800" b="1" dirty="0"/>
          </a:p>
        </p:txBody>
      </p:sp>
      <p:sp>
        <p:nvSpPr>
          <p:cNvPr id="3" name="내용 개체 틀 2"/>
          <p:cNvSpPr>
            <a:spLocks noGrp="1"/>
          </p:cNvSpPr>
          <p:nvPr>
            <p:ph idx="1"/>
          </p:nvPr>
        </p:nvSpPr>
        <p:spPr>
          <a:solidFill>
            <a:srgbClr val="CCFFCC"/>
          </a:solidFill>
        </p:spPr>
        <p:txBody>
          <a:bodyPr/>
          <a:lstStyle/>
          <a:p>
            <a:r>
              <a:rPr lang="en-US" altLang="ko-KR" sz="2800" dirty="0" smtClean="0"/>
              <a:t>The DPRK needed and still needs the </a:t>
            </a:r>
            <a:r>
              <a:rPr lang="en-US" altLang="ko-KR" sz="2800" b="1" i="1" dirty="0" smtClean="0"/>
              <a:t>sustainable supply of energy</a:t>
            </a:r>
            <a:r>
              <a:rPr lang="en-US" altLang="ko-KR" sz="2800" dirty="0" smtClean="0"/>
              <a:t> and envisages that Nuclear Energy System will be the best solution for it</a:t>
            </a:r>
          </a:p>
          <a:p>
            <a:pPr marL="0" indent="0">
              <a:buNone/>
            </a:pPr>
            <a:endParaRPr lang="en-US" altLang="ko-KR" sz="2800" dirty="0" smtClean="0"/>
          </a:p>
          <a:p>
            <a:r>
              <a:rPr lang="en-US" altLang="ko-KR" sz="2800" b="1" i="1" dirty="0" smtClean="0"/>
              <a:t>KEDO Project </a:t>
            </a:r>
            <a:r>
              <a:rPr lang="en-US" altLang="ko-KR" sz="2800" dirty="0" smtClean="0"/>
              <a:t>was not fully implemented.</a:t>
            </a:r>
          </a:p>
          <a:p>
            <a:pPr marL="0" indent="0">
              <a:buNone/>
            </a:pPr>
            <a:endParaRPr lang="en-US" altLang="ko-KR" sz="2800" dirty="0" smtClean="0"/>
          </a:p>
          <a:p>
            <a:r>
              <a:rPr lang="en-US" altLang="ko-KR" sz="2800" dirty="0" smtClean="0"/>
              <a:t>The DPRK has (1) </a:t>
            </a:r>
            <a:r>
              <a:rPr lang="en-US" altLang="ko-KR" sz="2800" b="1" i="1" dirty="0" smtClean="0"/>
              <a:t>man-power</a:t>
            </a:r>
            <a:r>
              <a:rPr lang="en-US" altLang="ko-KR" sz="2800" dirty="0" smtClean="0"/>
              <a:t>, (2) </a:t>
            </a:r>
            <a:r>
              <a:rPr lang="en-US" altLang="ko-KR" sz="2800" b="1" i="1" dirty="0" smtClean="0"/>
              <a:t>sensitive technologies</a:t>
            </a:r>
            <a:r>
              <a:rPr lang="en-US" altLang="ko-KR" sz="2800" dirty="0" smtClean="0"/>
              <a:t>, and (3) </a:t>
            </a:r>
            <a:r>
              <a:rPr lang="en-US" altLang="ko-KR" sz="2800" b="1" i="1" dirty="0" smtClean="0"/>
              <a:t>materials</a:t>
            </a:r>
            <a:r>
              <a:rPr lang="en-US" altLang="ko-KR" sz="2800" dirty="0" smtClean="0"/>
              <a:t> for WMDs. </a:t>
            </a:r>
          </a:p>
          <a:p>
            <a:pPr marL="0" indent="0">
              <a:buNone/>
            </a:pPr>
            <a:endParaRPr lang="ko-KR" altLang="en-US" dirty="0"/>
          </a:p>
        </p:txBody>
      </p:sp>
    </p:spTree>
    <p:extLst>
      <p:ext uri="{BB962C8B-B14F-4D97-AF65-F5344CB8AC3E}">
        <p14:creationId xmlns="" xmlns:p14="http://schemas.microsoft.com/office/powerpoint/2010/main" val="3033506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2800" b="1" dirty="0" smtClean="0"/>
              <a:t>Principles for the DPRK Issues</a:t>
            </a:r>
            <a:br>
              <a:rPr lang="en-US" altLang="ko-KR" sz="2800" b="1" dirty="0" smtClean="0"/>
            </a:br>
            <a:r>
              <a:rPr lang="en-US" altLang="ko-KR" sz="2000" dirty="0" smtClean="0"/>
              <a:t>- </a:t>
            </a:r>
            <a:r>
              <a:rPr lang="en-US" altLang="ko-KR" sz="2000" dirty="0"/>
              <a:t>Creation of a </a:t>
            </a:r>
            <a:r>
              <a:rPr lang="en-US" altLang="ko-KR" sz="2000" dirty="0" smtClean="0"/>
              <a:t>Good Example </a:t>
            </a:r>
            <a:r>
              <a:rPr lang="en-US" altLang="ko-KR" sz="2000" dirty="0"/>
              <a:t>for the policy framework &amp; its implementation by </a:t>
            </a:r>
            <a:r>
              <a:rPr lang="en-US" altLang="ko-KR" sz="2000" dirty="0" smtClean="0"/>
              <a:t>Good Guys -</a:t>
            </a:r>
            <a:endParaRPr lang="ko-KR" altLang="en-US" sz="2000" dirty="0"/>
          </a:p>
        </p:txBody>
      </p:sp>
      <p:sp>
        <p:nvSpPr>
          <p:cNvPr id="3" name="내용 개체 틀 2"/>
          <p:cNvSpPr>
            <a:spLocks noGrp="1"/>
          </p:cNvSpPr>
          <p:nvPr>
            <p:ph idx="1"/>
          </p:nvPr>
        </p:nvSpPr>
        <p:spPr>
          <a:xfrm>
            <a:off x="457200" y="1600200"/>
            <a:ext cx="8291264" cy="4781128"/>
          </a:xfrm>
          <a:solidFill>
            <a:srgbClr val="CCFFCC"/>
          </a:solidFill>
        </p:spPr>
        <p:txBody>
          <a:bodyPr>
            <a:noAutofit/>
          </a:bodyPr>
          <a:lstStyle/>
          <a:p>
            <a:r>
              <a:rPr lang="en-US" altLang="ko-KR" sz="2000" b="1" dirty="0" smtClean="0"/>
              <a:t>Multiple Lines of Defense </a:t>
            </a:r>
            <a:r>
              <a:rPr lang="en-US" altLang="ko-KR" sz="2000" dirty="0" smtClean="0"/>
              <a:t>by Multi-lateral cooperation</a:t>
            </a:r>
          </a:p>
          <a:p>
            <a:pPr lvl="1"/>
            <a:r>
              <a:rPr lang="en-US" altLang="ko-KR" sz="1800" b="1" i="1" dirty="0" smtClean="0"/>
              <a:t>First Line of Defense</a:t>
            </a:r>
            <a:r>
              <a:rPr lang="en-US" altLang="ko-KR" sz="1800" dirty="0" smtClean="0"/>
              <a:t>: management of sensitive materials and core man-power</a:t>
            </a:r>
          </a:p>
          <a:p>
            <a:pPr lvl="1"/>
            <a:r>
              <a:rPr lang="en-US" altLang="ko-KR" sz="1800" b="1" i="1" dirty="0" smtClean="0"/>
              <a:t>Second Line of Defense</a:t>
            </a:r>
            <a:r>
              <a:rPr lang="en-US" altLang="ko-KR" sz="1800" dirty="0" smtClean="0"/>
              <a:t>: management of other materials including liquid wastes and facilities along with associated workers </a:t>
            </a:r>
          </a:p>
          <a:p>
            <a:pPr lvl="1"/>
            <a:r>
              <a:rPr lang="en-US" altLang="ko-KR" sz="1800" b="1" i="1" dirty="0" smtClean="0"/>
              <a:t>Additional Line of Defense</a:t>
            </a:r>
            <a:r>
              <a:rPr lang="en-US" altLang="ko-KR" sz="1800" dirty="0" smtClean="0"/>
              <a:t>: cultivating non-proliferation environment and the policy frameworks</a:t>
            </a:r>
          </a:p>
          <a:p>
            <a:pPr marL="457200" lvl="1" indent="0">
              <a:buNone/>
            </a:pPr>
            <a:endParaRPr lang="en-US" altLang="ko-KR" sz="1800" dirty="0" smtClean="0"/>
          </a:p>
          <a:p>
            <a:r>
              <a:rPr lang="en-US" altLang="ko-KR" sz="2000" b="1" dirty="0" smtClean="0"/>
              <a:t>Limiting Chances of Potential Divergence while Supplying Energy </a:t>
            </a:r>
            <a:r>
              <a:rPr lang="en-US" altLang="ko-KR" sz="2000" dirty="0" smtClean="0"/>
              <a:t>for the sustainability of the DPRK</a:t>
            </a:r>
          </a:p>
          <a:p>
            <a:pPr lvl="1"/>
            <a:r>
              <a:rPr lang="en-US" altLang="ko-KR" sz="1800" dirty="0" smtClean="0"/>
              <a:t>Sustainable energy supply to the DPRK</a:t>
            </a:r>
          </a:p>
          <a:p>
            <a:pPr lvl="1"/>
            <a:r>
              <a:rPr lang="en-US" altLang="ko-KR" sz="1800" dirty="0" smtClean="0"/>
              <a:t>Re-location of man-power for potential job transfer to the commercial industries</a:t>
            </a:r>
          </a:p>
          <a:p>
            <a:pPr lvl="1"/>
            <a:r>
              <a:rPr lang="en-US" altLang="ko-KR" sz="1800" dirty="0" smtClean="0"/>
              <a:t>Material accountability and control with full integration of 3S, Security, Safety, and </a:t>
            </a:r>
            <a:r>
              <a:rPr lang="en-US" altLang="ko-KR" sz="1800" dirty="0" err="1" smtClean="0"/>
              <a:t>Safeguardability</a:t>
            </a:r>
            <a:endParaRPr lang="en-US" altLang="ko-KR" sz="1800" dirty="0" smtClean="0"/>
          </a:p>
          <a:p>
            <a:pPr marL="457200" lvl="1" indent="0">
              <a:buNone/>
            </a:pPr>
            <a:endParaRPr lang="en-US" altLang="ko-KR" sz="1800" dirty="0" smtClean="0"/>
          </a:p>
        </p:txBody>
      </p:sp>
    </p:spTree>
    <p:extLst>
      <p:ext uri="{BB962C8B-B14F-4D97-AF65-F5344CB8AC3E}">
        <p14:creationId xmlns="" xmlns:p14="http://schemas.microsoft.com/office/powerpoint/2010/main" val="3972074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85192" y="274638"/>
            <a:ext cx="8363272" cy="1143000"/>
          </a:xfrm>
        </p:spPr>
        <p:txBody>
          <a:bodyPr>
            <a:noAutofit/>
          </a:bodyPr>
          <a:lstStyle/>
          <a:p>
            <a:r>
              <a:rPr lang="en-US" altLang="ko-KR" sz="2800" b="1" dirty="0" smtClean="0"/>
              <a:t>New Paradigm with Experiences and Innovation</a:t>
            </a:r>
            <a:endParaRPr lang="ko-KR" altLang="en-US" sz="2800" b="1" dirty="0"/>
          </a:p>
        </p:txBody>
      </p:sp>
      <p:sp>
        <p:nvSpPr>
          <p:cNvPr id="3" name="내용 개체 틀 2"/>
          <p:cNvSpPr>
            <a:spLocks noGrp="1"/>
          </p:cNvSpPr>
          <p:nvPr>
            <p:ph idx="1"/>
          </p:nvPr>
        </p:nvSpPr>
        <p:spPr>
          <a:solidFill>
            <a:srgbClr val="CCFFCC"/>
          </a:solidFill>
        </p:spPr>
        <p:txBody>
          <a:bodyPr>
            <a:normAutofit fontScale="85000" lnSpcReduction="10000"/>
          </a:bodyPr>
          <a:lstStyle/>
          <a:p>
            <a:pPr marL="457200" indent="-457200">
              <a:lnSpc>
                <a:spcPct val="150000"/>
              </a:lnSpc>
              <a:buFont typeface="+mj-lt"/>
              <a:buAutoNum type="arabicPeriod"/>
            </a:pPr>
            <a:r>
              <a:rPr lang="en-US" altLang="ko-KR" sz="2400" dirty="0" smtClean="0"/>
              <a:t>Supply of energy by nuclear power plant to be installed in the DPRK</a:t>
            </a:r>
          </a:p>
          <a:p>
            <a:pPr marL="457200" indent="-457200">
              <a:lnSpc>
                <a:spcPct val="150000"/>
              </a:lnSpc>
              <a:buFont typeface="+mj-lt"/>
              <a:buAutoNum type="arabicPeriod"/>
            </a:pPr>
            <a:r>
              <a:rPr lang="en-US" altLang="ko-KR" sz="2400" dirty="0" smtClean="0"/>
              <a:t>Supply of fresh fuel and take back of used nuclear fuel by international framework</a:t>
            </a:r>
          </a:p>
          <a:p>
            <a:pPr lvl="1">
              <a:lnSpc>
                <a:spcPct val="150000"/>
              </a:lnSpc>
            </a:pPr>
            <a:r>
              <a:rPr lang="en-US" altLang="ko-KR" sz="2100" dirty="0" smtClean="0"/>
              <a:t>significant contribution from the ROK</a:t>
            </a:r>
          </a:p>
          <a:p>
            <a:pPr lvl="1">
              <a:lnSpc>
                <a:spcPct val="150000"/>
              </a:lnSpc>
            </a:pPr>
            <a:r>
              <a:rPr lang="en-US" altLang="ko-KR" sz="2100" dirty="0" smtClean="0"/>
              <a:t>Assurance of supply by the global partners such as IAEA fuel bank</a:t>
            </a:r>
          </a:p>
          <a:p>
            <a:pPr marL="457200" indent="-457200">
              <a:lnSpc>
                <a:spcPct val="150000"/>
              </a:lnSpc>
              <a:buFont typeface="+mj-lt"/>
              <a:buAutoNum type="arabicPeriod"/>
            </a:pPr>
            <a:r>
              <a:rPr lang="en-US" altLang="ko-KR" sz="2400" dirty="0" smtClean="0"/>
              <a:t>Proper management of man-power, technologies, and materials</a:t>
            </a:r>
          </a:p>
          <a:p>
            <a:pPr marL="457200" indent="-457200">
              <a:lnSpc>
                <a:spcPct val="150000"/>
              </a:lnSpc>
              <a:buFont typeface="+mj-lt"/>
              <a:buAutoNum type="arabicPeriod"/>
            </a:pPr>
            <a:r>
              <a:rPr lang="en-US" altLang="ko-KR" sz="2400" dirty="0" smtClean="0"/>
              <a:t>New framework development for non-proliferation and the atoms for peace</a:t>
            </a:r>
            <a:endParaRPr lang="ko-KR" altLang="en-US" sz="2400" dirty="0"/>
          </a:p>
        </p:txBody>
      </p:sp>
    </p:spTree>
    <p:extLst>
      <p:ext uri="{BB962C8B-B14F-4D97-AF65-F5344CB8AC3E}">
        <p14:creationId xmlns="" xmlns:p14="http://schemas.microsoft.com/office/powerpoint/2010/main" val="2289405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2800" b="1" dirty="0"/>
              <a:t>Supply of </a:t>
            </a:r>
            <a:r>
              <a:rPr lang="en-US" altLang="ko-KR" sz="2800" b="1" dirty="0" smtClean="0"/>
              <a:t>Energy </a:t>
            </a:r>
            <a:r>
              <a:rPr lang="en-US" altLang="ko-KR" sz="2800" b="1" dirty="0"/>
              <a:t>by </a:t>
            </a:r>
            <a:r>
              <a:rPr lang="en-US" altLang="ko-KR" sz="2800" b="1" dirty="0" smtClean="0"/>
              <a:t>Nuclear Power Plants</a:t>
            </a:r>
            <a:endParaRPr lang="ko-KR" altLang="en-US" sz="2800" b="1" dirty="0"/>
          </a:p>
        </p:txBody>
      </p:sp>
      <p:sp>
        <p:nvSpPr>
          <p:cNvPr id="3" name="내용 개체 틀 2"/>
          <p:cNvSpPr>
            <a:spLocks noGrp="1"/>
          </p:cNvSpPr>
          <p:nvPr>
            <p:ph idx="1"/>
          </p:nvPr>
        </p:nvSpPr>
        <p:spPr>
          <a:solidFill>
            <a:srgbClr val="CCFFCC"/>
          </a:solidFill>
        </p:spPr>
        <p:txBody>
          <a:bodyPr>
            <a:normAutofit/>
          </a:bodyPr>
          <a:lstStyle/>
          <a:p>
            <a:r>
              <a:rPr lang="en-US" altLang="ko-KR" sz="2400" dirty="0" smtClean="0"/>
              <a:t>The DPRK needed and still needs a sustainable energy resource in her territory</a:t>
            </a:r>
          </a:p>
          <a:p>
            <a:r>
              <a:rPr lang="en-US" altLang="ko-KR" sz="2400" dirty="0" smtClean="0"/>
              <a:t>The KEDO Project was established to meet that goal</a:t>
            </a:r>
          </a:p>
          <a:p>
            <a:r>
              <a:rPr lang="en-US" altLang="ko-KR" sz="2400" dirty="0" smtClean="0"/>
              <a:t>The global society needs a certain measure to meet the energy demand of the DPRK to back up the successful six party talks</a:t>
            </a:r>
          </a:p>
          <a:p>
            <a:r>
              <a:rPr lang="en-US" altLang="ko-KR" sz="2400" dirty="0" smtClean="0"/>
              <a:t>The installation of NPP’s has been preferred </a:t>
            </a:r>
            <a:r>
              <a:rPr lang="en-US" altLang="ko-KR" sz="2400" dirty="0"/>
              <a:t>by </a:t>
            </a:r>
            <a:r>
              <a:rPr lang="en-US" altLang="ko-KR" sz="2400" dirty="0" smtClean="0"/>
              <a:t>DPRK</a:t>
            </a:r>
          </a:p>
          <a:p>
            <a:r>
              <a:rPr lang="en-US" altLang="ko-KR" sz="2400" dirty="0" smtClean="0"/>
              <a:t>The new installation of NPPS will be a </a:t>
            </a:r>
            <a:r>
              <a:rPr lang="en-US" altLang="ko-KR" sz="2400" i="1" dirty="0" smtClean="0"/>
              <a:t>pragmatic approach</a:t>
            </a:r>
            <a:r>
              <a:rPr lang="en-US" altLang="ko-KR" sz="2400" dirty="0" smtClean="0"/>
              <a:t> with encouragement of the pros of the old abandoned project but strong limitation against key cons </a:t>
            </a:r>
          </a:p>
          <a:p>
            <a:pPr marL="0" indent="0">
              <a:buNone/>
            </a:pPr>
            <a:endParaRPr lang="ko-KR" altLang="en-US" dirty="0"/>
          </a:p>
        </p:txBody>
      </p:sp>
    </p:spTree>
    <p:extLst>
      <p:ext uri="{BB962C8B-B14F-4D97-AF65-F5344CB8AC3E}">
        <p14:creationId xmlns="" xmlns:p14="http://schemas.microsoft.com/office/powerpoint/2010/main" val="2418503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2400" b="1" dirty="0" smtClean="0"/>
              <a:t>Fuel Cycle Service under the International Framework</a:t>
            </a:r>
            <a:endParaRPr lang="ko-KR" altLang="en-US" sz="2400" b="1" dirty="0"/>
          </a:p>
        </p:txBody>
      </p:sp>
      <p:sp>
        <p:nvSpPr>
          <p:cNvPr id="3" name="내용 개체 틀 2"/>
          <p:cNvSpPr>
            <a:spLocks noGrp="1"/>
          </p:cNvSpPr>
          <p:nvPr>
            <p:ph idx="1"/>
          </p:nvPr>
        </p:nvSpPr>
        <p:spPr>
          <a:solidFill>
            <a:srgbClr val="CCFFCC"/>
          </a:solidFill>
        </p:spPr>
        <p:txBody>
          <a:bodyPr>
            <a:normAutofit fontScale="77500" lnSpcReduction="20000"/>
          </a:bodyPr>
          <a:lstStyle/>
          <a:p>
            <a:r>
              <a:rPr lang="en-US" altLang="ko-KR" sz="2800" dirty="0" smtClean="0"/>
              <a:t>No more UEP and reprocessing: </a:t>
            </a:r>
            <a:r>
              <a:rPr lang="en-US" altLang="ko-KR" sz="2800" b="1" i="1" dirty="0" smtClean="0"/>
              <a:t>minimizing the residence time</a:t>
            </a:r>
            <a:r>
              <a:rPr lang="en-US" altLang="ko-KR" sz="2800" dirty="0" smtClean="0"/>
              <a:t> of the fresh &amp; used nuclear fuel in the DPRK</a:t>
            </a:r>
          </a:p>
          <a:p>
            <a:pPr marL="0" indent="0">
              <a:buNone/>
            </a:pPr>
            <a:endParaRPr lang="en-US" altLang="ko-KR" sz="2800" dirty="0" smtClean="0"/>
          </a:p>
          <a:p>
            <a:r>
              <a:rPr lang="en-US" altLang="ko-KR" sz="2800" dirty="0" smtClean="0"/>
              <a:t>Defense in Depth for Assurance of Supply(</a:t>
            </a:r>
            <a:r>
              <a:rPr lang="en-US" altLang="ko-KR" sz="2800" dirty="0" err="1" smtClean="0"/>
              <a:t>AoS</a:t>
            </a:r>
            <a:r>
              <a:rPr lang="en-US" altLang="ko-KR" sz="2800" dirty="0" smtClean="0"/>
              <a:t>) of fresh fuel</a:t>
            </a:r>
          </a:p>
          <a:p>
            <a:pPr lvl="1"/>
            <a:r>
              <a:rPr lang="en-US" altLang="ko-KR" sz="2400" b="1" dirty="0" smtClean="0"/>
              <a:t>Front line supplier</a:t>
            </a:r>
            <a:r>
              <a:rPr lang="en-US" altLang="ko-KR" sz="2400" dirty="0" smtClean="0"/>
              <a:t>: ROK?</a:t>
            </a:r>
          </a:p>
          <a:p>
            <a:pPr lvl="1"/>
            <a:r>
              <a:rPr lang="en-US" altLang="ko-KR" sz="2400" b="1" dirty="0" smtClean="0"/>
              <a:t>Backup suppliers</a:t>
            </a:r>
            <a:r>
              <a:rPr lang="en-US" altLang="ko-KR" sz="2400" dirty="0" smtClean="0"/>
              <a:t>: PRC, Japan, and RF?</a:t>
            </a:r>
          </a:p>
          <a:p>
            <a:pPr lvl="1"/>
            <a:r>
              <a:rPr lang="en-US" altLang="ko-KR" sz="2400" b="1" dirty="0" smtClean="0"/>
              <a:t>Emergency supplier</a:t>
            </a:r>
            <a:r>
              <a:rPr lang="en-US" altLang="ko-KR" sz="2400" dirty="0" smtClean="0"/>
              <a:t>: IAEA fuel bank</a:t>
            </a:r>
          </a:p>
          <a:p>
            <a:pPr marL="457200" lvl="1" indent="0">
              <a:buNone/>
            </a:pPr>
            <a:endParaRPr lang="en-US" altLang="ko-KR" sz="2400" dirty="0" smtClean="0"/>
          </a:p>
          <a:p>
            <a:r>
              <a:rPr lang="en-US" altLang="ko-KR" sz="2800" dirty="0" smtClean="0"/>
              <a:t>Used Fuel Take-back by suppliers</a:t>
            </a:r>
          </a:p>
          <a:p>
            <a:pPr marL="0" indent="0">
              <a:buNone/>
            </a:pPr>
            <a:endParaRPr lang="en-US" altLang="ko-KR" sz="2800" dirty="0" smtClean="0"/>
          </a:p>
          <a:p>
            <a:r>
              <a:rPr lang="en-US" altLang="ko-KR" sz="2800" dirty="0" smtClean="0"/>
              <a:t>The ROK can act as a prime server for this task</a:t>
            </a:r>
          </a:p>
          <a:p>
            <a:pPr lvl="1"/>
            <a:r>
              <a:rPr lang="en-US" altLang="ko-KR" sz="2400" dirty="0" smtClean="0"/>
              <a:t>Economy: Less burden of transportation cost</a:t>
            </a:r>
          </a:p>
          <a:p>
            <a:pPr lvl="1"/>
            <a:r>
              <a:rPr lang="en-US" altLang="ko-KR" sz="2400" dirty="0" smtClean="0"/>
              <a:t>Public support for the nuclear energy system benefiting the entire Korean Peninsular</a:t>
            </a:r>
          </a:p>
          <a:p>
            <a:pPr marL="457200" lvl="1" indent="0">
              <a:buNone/>
            </a:pPr>
            <a:endParaRPr lang="en-US" altLang="ko-KR" dirty="0" smtClean="0"/>
          </a:p>
        </p:txBody>
      </p:sp>
    </p:spTree>
    <p:extLst>
      <p:ext uri="{BB962C8B-B14F-4D97-AF65-F5344CB8AC3E}">
        <p14:creationId xmlns="" xmlns:p14="http://schemas.microsoft.com/office/powerpoint/2010/main" val="1934784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pPr>
              <a:lnSpc>
                <a:spcPct val="150000"/>
              </a:lnSpc>
            </a:pPr>
            <a:r>
              <a:rPr lang="en-US" altLang="ko-KR" sz="2000" b="1" dirty="0"/>
              <a:t>M</a:t>
            </a:r>
            <a:r>
              <a:rPr lang="en-US" altLang="ko-KR" sz="2000" b="1" dirty="0" smtClean="0"/>
              <a:t>anagement </a:t>
            </a:r>
            <a:r>
              <a:rPr lang="en-US" altLang="ko-KR" sz="2000" b="1" dirty="0"/>
              <a:t>of </a:t>
            </a:r>
            <a:r>
              <a:rPr lang="en-US" altLang="ko-KR" sz="2000" b="1" dirty="0" smtClean="0"/>
              <a:t>Man-power</a:t>
            </a:r>
            <a:r>
              <a:rPr lang="en-US" altLang="ko-KR" sz="2000" b="1" dirty="0"/>
              <a:t>, T</a:t>
            </a:r>
            <a:r>
              <a:rPr lang="en-US" altLang="ko-KR" sz="2000" b="1" dirty="0" smtClean="0"/>
              <a:t>echnologies</a:t>
            </a:r>
            <a:r>
              <a:rPr lang="en-US" altLang="ko-KR" sz="2000" b="1" dirty="0"/>
              <a:t>, and </a:t>
            </a:r>
            <a:r>
              <a:rPr lang="en-US" altLang="ko-KR" sz="2000" b="1" dirty="0" smtClean="0"/>
              <a:t>Materials</a:t>
            </a:r>
            <a:endParaRPr lang="en-US" altLang="ko-KR" sz="2000" b="1" dirty="0"/>
          </a:p>
        </p:txBody>
      </p:sp>
      <p:sp>
        <p:nvSpPr>
          <p:cNvPr id="3" name="내용 개체 틀 2"/>
          <p:cNvSpPr>
            <a:spLocks noGrp="1"/>
          </p:cNvSpPr>
          <p:nvPr>
            <p:ph idx="1"/>
          </p:nvPr>
        </p:nvSpPr>
        <p:spPr>
          <a:solidFill>
            <a:srgbClr val="CCFFCC"/>
          </a:solidFill>
        </p:spPr>
        <p:txBody>
          <a:bodyPr>
            <a:noAutofit/>
          </a:bodyPr>
          <a:lstStyle/>
          <a:p>
            <a:r>
              <a:rPr lang="en-US" altLang="ko-KR" sz="1600" dirty="0" smtClean="0"/>
              <a:t>Principles</a:t>
            </a:r>
          </a:p>
          <a:p>
            <a:pPr lvl="1"/>
            <a:r>
              <a:rPr lang="en-US" altLang="ko-KR" sz="1400" b="1" dirty="0" smtClean="0"/>
              <a:t>Minimization of the spread of sensitive technologies, materials, and man-power</a:t>
            </a:r>
          </a:p>
          <a:p>
            <a:pPr lvl="1"/>
            <a:r>
              <a:rPr lang="en-US" altLang="ko-KR" sz="1400" dirty="0" smtClean="0"/>
              <a:t>Understanding the experiences from the history</a:t>
            </a:r>
          </a:p>
          <a:p>
            <a:pPr lvl="2"/>
            <a:r>
              <a:rPr lang="en-US" altLang="ko-KR" sz="1200" dirty="0" smtClean="0"/>
              <a:t>Old Soviet Case: Good collaboration between the US and the old SU countries</a:t>
            </a:r>
          </a:p>
          <a:p>
            <a:pPr lvl="2"/>
            <a:r>
              <a:rPr lang="en-US" altLang="ko-KR" sz="1200" dirty="0" smtClean="0"/>
              <a:t>Middle East: Cultural barriers between the US and the states like Iraq</a:t>
            </a:r>
          </a:p>
          <a:p>
            <a:pPr lvl="2"/>
            <a:r>
              <a:rPr lang="en-US" altLang="ko-KR" sz="1200" b="1" i="1" dirty="0" smtClean="0"/>
              <a:t>The well prepared, timely, and sincere involvement of the ROK is a must </a:t>
            </a:r>
            <a:endParaRPr lang="en-US" altLang="ko-KR" sz="1600" dirty="0" smtClean="0"/>
          </a:p>
          <a:p>
            <a:r>
              <a:rPr lang="en-US" altLang="ko-KR" sz="1600" dirty="0" smtClean="0"/>
              <a:t>Man-power &amp; Technologies: Classification of the DPRK work-forces</a:t>
            </a:r>
          </a:p>
          <a:p>
            <a:pPr lvl="1"/>
            <a:r>
              <a:rPr lang="en-US" altLang="ko-KR" sz="1200" b="1" dirty="0"/>
              <a:t>C</a:t>
            </a:r>
            <a:r>
              <a:rPr lang="en-US" altLang="ko-KR" sz="1200" b="1" dirty="0" smtClean="0"/>
              <a:t>ore scientists with full accessibility </a:t>
            </a:r>
            <a:r>
              <a:rPr lang="en-US" altLang="ko-KR" sz="1200" dirty="0" smtClean="0"/>
              <a:t>to the nuclear weapon programs: Role of the US, PRC, and RF to prevent the chance of potential divergence of sensitive information</a:t>
            </a:r>
          </a:p>
          <a:p>
            <a:pPr lvl="1"/>
            <a:r>
              <a:rPr lang="en-US" altLang="ko-KR" sz="1200" b="1" dirty="0"/>
              <a:t>S</a:t>
            </a:r>
            <a:r>
              <a:rPr lang="en-US" altLang="ko-KR" sz="1200" b="1" dirty="0" smtClean="0"/>
              <a:t>cientists with limited experiences</a:t>
            </a:r>
            <a:r>
              <a:rPr lang="en-US" altLang="ko-KR" sz="1200" dirty="0" smtClean="0"/>
              <a:t>: Active collaboration of the ROK and the US for re-education and re-location of these members</a:t>
            </a:r>
          </a:p>
          <a:p>
            <a:pPr lvl="1"/>
            <a:r>
              <a:rPr lang="en-US" altLang="ko-KR" sz="1200" b="1" dirty="0" smtClean="0"/>
              <a:t>Other staffs </a:t>
            </a:r>
            <a:r>
              <a:rPr lang="en-US" altLang="ko-KR" sz="1200" dirty="0" smtClean="0"/>
              <a:t>and associated family members: Contribution from the ROK  </a:t>
            </a:r>
            <a:endParaRPr lang="en-US" altLang="ko-KR" sz="1400" dirty="0" smtClean="0"/>
          </a:p>
          <a:p>
            <a:r>
              <a:rPr lang="en-US" altLang="ko-KR" sz="1600" dirty="0" smtClean="0"/>
              <a:t>Materials</a:t>
            </a:r>
          </a:p>
          <a:p>
            <a:pPr lvl="1"/>
            <a:r>
              <a:rPr lang="en-US" altLang="ko-KR" sz="1400" dirty="0" smtClean="0"/>
              <a:t>Sensitive materials &amp; facilities: Full control by P-5 members in the six party talk in association with the international watch dog IAEA</a:t>
            </a:r>
          </a:p>
          <a:p>
            <a:pPr lvl="1"/>
            <a:r>
              <a:rPr lang="en-US" altLang="ko-KR" sz="1400" dirty="0" smtClean="0"/>
              <a:t>Decommissioning, dismantling, and environmental restoration of other DPRK facilities: Primary role of the ROK</a:t>
            </a:r>
          </a:p>
          <a:p>
            <a:pPr lvl="1"/>
            <a:r>
              <a:rPr lang="en-US" altLang="ko-KR" sz="1400" dirty="0" smtClean="0"/>
              <a:t>Treatment of liquid wastes: Team approach of the US and the ROK with well experienced states and the </a:t>
            </a:r>
            <a:r>
              <a:rPr lang="en-US" altLang="ko-KR" sz="1400" dirty="0"/>
              <a:t>IAEA </a:t>
            </a:r>
            <a:r>
              <a:rPr lang="en-US" altLang="ko-KR" sz="1400" dirty="0" smtClean="0"/>
              <a:t>for material </a:t>
            </a:r>
            <a:r>
              <a:rPr lang="en-US" altLang="ko-KR" sz="1400" dirty="0"/>
              <a:t>accountability and </a:t>
            </a:r>
            <a:r>
              <a:rPr lang="en-US" altLang="ko-KR" sz="1400" dirty="0" smtClean="0"/>
              <a:t>solidification</a:t>
            </a:r>
          </a:p>
        </p:txBody>
      </p:sp>
    </p:spTree>
    <p:extLst>
      <p:ext uri="{BB962C8B-B14F-4D97-AF65-F5344CB8AC3E}">
        <p14:creationId xmlns="" xmlns:p14="http://schemas.microsoft.com/office/powerpoint/2010/main" val="1121924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pPr>
              <a:lnSpc>
                <a:spcPct val="150000"/>
              </a:lnSpc>
            </a:pPr>
            <a:r>
              <a:rPr lang="en-US" altLang="ko-KR" sz="2000" b="1" dirty="0" smtClean="0"/>
              <a:t>Better World for Non-proliferation and Atoms for </a:t>
            </a:r>
            <a:r>
              <a:rPr lang="en-US" altLang="ko-KR" sz="2000" b="1" dirty="0"/>
              <a:t>Peace</a:t>
            </a:r>
            <a:br>
              <a:rPr lang="en-US" altLang="ko-KR" sz="2000" b="1" dirty="0"/>
            </a:br>
            <a:r>
              <a:rPr lang="en-US" altLang="ko-KR" sz="2000" b="1" dirty="0"/>
              <a:t>- A Good Beginning is Half Done -</a:t>
            </a:r>
          </a:p>
        </p:txBody>
      </p:sp>
      <p:sp>
        <p:nvSpPr>
          <p:cNvPr id="3" name="내용 개체 틀 2"/>
          <p:cNvSpPr>
            <a:spLocks noGrp="1"/>
          </p:cNvSpPr>
          <p:nvPr>
            <p:ph idx="1"/>
          </p:nvPr>
        </p:nvSpPr>
        <p:spPr>
          <a:solidFill>
            <a:srgbClr val="CCFFCC"/>
          </a:solidFill>
        </p:spPr>
        <p:txBody>
          <a:bodyPr>
            <a:noAutofit/>
          </a:bodyPr>
          <a:lstStyle/>
          <a:p>
            <a:r>
              <a:rPr lang="en-US" altLang="ko-KR" sz="1600" dirty="0" smtClean="0"/>
              <a:t>The ROK Contribution for Non-proliferation</a:t>
            </a:r>
          </a:p>
          <a:p>
            <a:pPr lvl="1"/>
            <a:r>
              <a:rPr lang="en-US" altLang="ko-KR" sz="1400" b="1" dirty="0" smtClean="0"/>
              <a:t>Policy Making Study</a:t>
            </a:r>
          </a:p>
          <a:p>
            <a:pPr lvl="2"/>
            <a:r>
              <a:rPr lang="en-US" altLang="ko-KR" sz="1000" b="1" dirty="0" smtClean="0"/>
              <a:t>The ROK is very unique in the world nuclear community</a:t>
            </a:r>
          </a:p>
          <a:p>
            <a:pPr lvl="2"/>
            <a:r>
              <a:rPr lang="en-US" altLang="ko-KR" sz="1000" b="1" dirty="0" smtClean="0"/>
              <a:t>Non Nuclear Weapon State but the Global Leader in Atoms for Peace</a:t>
            </a:r>
          </a:p>
          <a:p>
            <a:pPr lvl="2"/>
            <a:r>
              <a:rPr lang="en-US" altLang="ko-KR" sz="1000" b="1" dirty="0" smtClean="0"/>
              <a:t>New active member for the international nuclear market</a:t>
            </a:r>
          </a:p>
          <a:p>
            <a:pPr lvl="2"/>
            <a:r>
              <a:rPr lang="en-US" altLang="ko-KR" sz="1000" b="1" dirty="0" smtClean="0"/>
              <a:t>Willing to serve as a prime contributor for the new policy framework development on the promotion of nuclear non-proliferation while supporting the peaceful application of nuclear energy</a:t>
            </a:r>
          </a:p>
          <a:p>
            <a:pPr lvl="1"/>
            <a:r>
              <a:rPr lang="en-US" altLang="ko-KR" sz="1400" dirty="0" smtClean="0"/>
              <a:t>Technical Support</a:t>
            </a:r>
          </a:p>
          <a:p>
            <a:pPr marL="457200" lvl="1" indent="0">
              <a:buNone/>
            </a:pPr>
            <a:endParaRPr lang="en-US" altLang="ko-KR" sz="1000" dirty="0" smtClean="0"/>
          </a:p>
          <a:p>
            <a:r>
              <a:rPr lang="en-US" altLang="ko-KR" sz="1600" dirty="0" smtClean="0"/>
              <a:t>Time for a new paradigm and cooperation</a:t>
            </a:r>
          </a:p>
          <a:p>
            <a:pPr lvl="1"/>
            <a:r>
              <a:rPr lang="en-US" altLang="ko-KR" sz="1200" dirty="0" smtClean="0"/>
              <a:t>The existing approaches such as the Gold Standard Approach(or the Universal Compliance Approach) and the Case by Case approach are not fully applicable yet</a:t>
            </a:r>
          </a:p>
          <a:p>
            <a:pPr lvl="1"/>
            <a:r>
              <a:rPr lang="en-US" altLang="ko-KR" sz="1200" dirty="0" smtClean="0"/>
              <a:t>We need a good working example demonstrating the benefit of the international engagement</a:t>
            </a:r>
          </a:p>
          <a:p>
            <a:pPr lvl="1"/>
            <a:r>
              <a:rPr lang="en-US" altLang="ko-KR" sz="1200" b="1" dirty="0" smtClean="0"/>
              <a:t>Multi-lateral Approach for the DPRK issues can serve as a good starting point</a:t>
            </a:r>
          </a:p>
          <a:p>
            <a:pPr lvl="2"/>
            <a:r>
              <a:rPr lang="en-US" altLang="ko-KR" sz="800" b="1" dirty="0" smtClean="0"/>
              <a:t>How to supply the sustainable energy</a:t>
            </a:r>
          </a:p>
          <a:p>
            <a:pPr lvl="2"/>
            <a:r>
              <a:rPr lang="en-US" altLang="ko-KR" sz="800" dirty="0" smtClean="0"/>
              <a:t>How to create the international framework to discourage the </a:t>
            </a:r>
            <a:r>
              <a:rPr lang="en-US" altLang="ko-KR" sz="800" dirty="0" err="1" smtClean="0"/>
              <a:t>EnR</a:t>
            </a:r>
            <a:r>
              <a:rPr lang="en-US" altLang="ko-KR" sz="800" dirty="0" smtClean="0"/>
              <a:t>(Enrichment and Reprocessing) in the DPRK</a:t>
            </a:r>
          </a:p>
          <a:p>
            <a:pPr lvl="2"/>
            <a:r>
              <a:rPr lang="en-US" altLang="ko-KR" sz="800" dirty="0" smtClean="0"/>
              <a:t>How to set up the overall and the detailed plan for the DPRK experts</a:t>
            </a:r>
          </a:p>
          <a:p>
            <a:pPr lvl="2"/>
            <a:r>
              <a:rPr lang="en-US" altLang="ko-KR" sz="800" dirty="0" smtClean="0"/>
              <a:t>How to set-up the framework for the nuclear fuel cycle services:</a:t>
            </a:r>
          </a:p>
          <a:p>
            <a:pPr marL="914400" lvl="2" indent="0">
              <a:buNone/>
            </a:pPr>
            <a:endParaRPr lang="en-US" altLang="ko-KR" sz="800" dirty="0" smtClean="0"/>
          </a:p>
          <a:p>
            <a:r>
              <a:rPr lang="en-US" altLang="ko-KR" sz="1600" dirty="0" smtClean="0"/>
              <a:t>The ROK will act as a new global leader for the development of a new paradigm and its full implementation</a:t>
            </a:r>
          </a:p>
        </p:txBody>
      </p:sp>
    </p:spTree>
    <p:extLst>
      <p:ext uri="{BB962C8B-B14F-4D97-AF65-F5344CB8AC3E}">
        <p14:creationId xmlns="" xmlns:p14="http://schemas.microsoft.com/office/powerpoint/2010/main" val="3901975802"/>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1051</TotalTime>
  <Words>1261</Words>
  <Application>Microsoft Office PowerPoint</Application>
  <PresentationFormat>화면 슬라이드 쇼(4:3)</PresentationFormat>
  <Paragraphs>107</Paragraphs>
  <Slides>12</Slides>
  <Notes>2</Notes>
  <HiddenSlides>0</HiddenSlides>
  <MMClips>0</MMClips>
  <ScaleCrop>false</ScaleCrop>
  <HeadingPairs>
    <vt:vector size="4" baseType="variant">
      <vt:variant>
        <vt:lpstr>테마</vt:lpstr>
      </vt:variant>
      <vt:variant>
        <vt:i4>1</vt:i4>
      </vt:variant>
      <vt:variant>
        <vt:lpstr>슬라이드 제목</vt:lpstr>
      </vt:variant>
      <vt:variant>
        <vt:i4>12</vt:i4>
      </vt:variant>
    </vt:vector>
  </HeadingPairs>
  <TitlesOfParts>
    <vt:vector size="13" baseType="lpstr">
      <vt:lpstr>Office 테마</vt:lpstr>
      <vt:lpstr>Rome Was Not Built in a Day - The Road Not Taken with Innovation and Lessons -</vt:lpstr>
      <vt:lpstr>Rome, A new I-Pad, was not built in a day - Paradigm with Innovation &amp; Lessons -</vt:lpstr>
      <vt:lpstr>Facts and Lessons with the DPRK</vt:lpstr>
      <vt:lpstr>Principles for the DPRK Issues - Creation of a Good Example for the policy framework &amp; its implementation by Good Guys -</vt:lpstr>
      <vt:lpstr>New Paradigm with Experiences and Innovation</vt:lpstr>
      <vt:lpstr>Supply of Energy by Nuclear Power Plants</vt:lpstr>
      <vt:lpstr>Fuel Cycle Service under the International Framework</vt:lpstr>
      <vt:lpstr>Management of Man-power, Technologies, and Materials</vt:lpstr>
      <vt:lpstr>Better World for Non-proliferation and Atoms for Peace - A Good Beginning is Half Done -</vt:lpstr>
      <vt:lpstr>Summary &amp; The Way Forward </vt:lpstr>
      <vt:lpstr>Conclusions - The Road Not Taken -</vt:lpstr>
      <vt:lpstr>슬라이드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Yungmi Hwang</dc:creator>
  <cp:lastModifiedBy>ASAN</cp:lastModifiedBy>
  <cp:revision>49</cp:revision>
  <dcterms:created xsi:type="dcterms:W3CDTF">2012-03-17T13:23:31Z</dcterms:created>
  <dcterms:modified xsi:type="dcterms:W3CDTF">2012-05-15T07:07:48Z</dcterms:modified>
</cp:coreProperties>
</file>